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diagrams/colors1.xml" ContentType="application/vnd.openxmlformats-officedocument.drawingml.diagramColors+xml"/>
  <Override PartName="/ppt/diagrams/colors2.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Default Extension="gif" ContentType="image/gif"/>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76" r:id="rId4"/>
    <p:sldId id="274" r:id="rId5"/>
    <p:sldId id="275" r:id="rId6"/>
    <p:sldId id="277" r:id="rId7"/>
    <p:sldId id="279" r:id="rId8"/>
    <p:sldId id="280" r:id="rId9"/>
    <p:sldId id="281" r:id="rId10"/>
    <p:sldId id="282" r:id="rId11"/>
    <p:sldId id="283" r:id="rId12"/>
    <p:sldId id="284" r:id="rId13"/>
    <p:sldId id="285" r:id="rId14"/>
    <p:sldId id="286" r:id="rId15"/>
    <p:sldId id="288" r:id="rId16"/>
    <p:sldId id="291" r:id="rId17"/>
  </p:sldIdLst>
  <p:sldSz cx="9144000" cy="6858000" type="screen4x3"/>
  <p:notesSz cx="6858000" cy="9144000"/>
  <p:defaultTex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474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4159" autoAdjust="0"/>
    <p:restoredTop sz="94660"/>
  </p:normalViewPr>
  <p:slideViewPr>
    <p:cSldViewPr snapToGrid="0" snapToObjects="1">
      <p:cViewPr>
        <p:scale>
          <a:sx n="100" d="100"/>
          <a:sy n="100" d="100"/>
        </p:scale>
        <p:origin x="-480" y="6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png"/></Relationships>
</file>

<file path=ppt/diagrams/_rels/data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gif"/></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72F19C1-89E7-4A59-AA61-92A12DAD539F}"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s-CO"/>
        </a:p>
      </dgm:t>
    </dgm:pt>
    <dgm:pt modelId="{604BB24B-9793-4ED1-94AC-D3AC2C76FC4C}">
      <dgm:prSet phldrT="[Texto]" phldr="1"/>
      <dgm:spPr>
        <a:noFill/>
      </dgm:spPr>
      <dgm:t>
        <a:bodyPr/>
        <a:lstStyle/>
        <a:p>
          <a:endParaRPr lang="es-CO" dirty="0"/>
        </a:p>
      </dgm:t>
    </dgm:pt>
    <dgm:pt modelId="{F7BF686E-7473-4A6B-B7A5-A7DCB26514D3}" type="parTrans" cxnId="{ED443B84-9CA5-4155-A2A2-9E5E7775939F}">
      <dgm:prSet/>
      <dgm:spPr/>
      <dgm:t>
        <a:bodyPr/>
        <a:lstStyle/>
        <a:p>
          <a:endParaRPr lang="es-CO"/>
        </a:p>
      </dgm:t>
    </dgm:pt>
    <dgm:pt modelId="{D1E4D15D-2D3C-4F6B-9FA8-8A4C633BF2D2}" type="sibTrans" cxnId="{ED443B84-9CA5-4155-A2A2-9E5E7775939F}">
      <dgm:prSet/>
      <dgm:spPr/>
      <dgm:t>
        <a:bodyPr/>
        <a:lstStyle/>
        <a:p>
          <a:endParaRPr lang="es-CO"/>
        </a:p>
      </dgm:t>
    </dgm:pt>
    <dgm:pt modelId="{3A2F28A8-BD73-43F7-BF58-CCE3557CF630}">
      <dgm:prSet phldrT="[Texto]" phldr="1"/>
      <dgm:spPr>
        <a:noFill/>
      </dgm:spPr>
      <dgm:t>
        <a:bodyPr/>
        <a:lstStyle/>
        <a:p>
          <a:endParaRPr lang="es-CO" dirty="0"/>
        </a:p>
      </dgm:t>
    </dgm:pt>
    <dgm:pt modelId="{846A793A-70C7-410B-940B-494DE35B0CC7}" type="parTrans" cxnId="{086FDB95-9794-42A4-A9E0-A60AE3EC5183}">
      <dgm:prSet/>
      <dgm:spPr/>
      <dgm:t>
        <a:bodyPr/>
        <a:lstStyle/>
        <a:p>
          <a:endParaRPr lang="es-CO"/>
        </a:p>
      </dgm:t>
    </dgm:pt>
    <dgm:pt modelId="{45089109-5956-4695-A798-4BBB23B7CF4D}" type="sibTrans" cxnId="{086FDB95-9794-42A4-A9E0-A60AE3EC5183}">
      <dgm:prSet/>
      <dgm:spPr/>
      <dgm:t>
        <a:bodyPr/>
        <a:lstStyle/>
        <a:p>
          <a:endParaRPr lang="es-CO"/>
        </a:p>
      </dgm:t>
    </dgm:pt>
    <dgm:pt modelId="{E160D670-9055-4A61-B731-4C91646C1921}">
      <dgm:prSet phldrT="[Texto]" phldr="1"/>
      <dgm:spPr>
        <a:noFill/>
      </dgm:spPr>
      <dgm:t>
        <a:bodyPr/>
        <a:lstStyle/>
        <a:p>
          <a:endParaRPr lang="es-CO"/>
        </a:p>
      </dgm:t>
    </dgm:pt>
    <dgm:pt modelId="{9DC382D6-7FFC-4B04-B7E6-0B4422D5EBB7}" type="parTrans" cxnId="{8B8FCCD6-759F-4413-AE42-897186B302F8}">
      <dgm:prSet/>
      <dgm:spPr/>
      <dgm:t>
        <a:bodyPr/>
        <a:lstStyle/>
        <a:p>
          <a:endParaRPr lang="es-CO"/>
        </a:p>
      </dgm:t>
    </dgm:pt>
    <dgm:pt modelId="{D3E5CFDA-B72E-494F-B675-E7E20BA41391}" type="sibTrans" cxnId="{8B8FCCD6-759F-4413-AE42-897186B302F8}">
      <dgm:prSet/>
      <dgm:spPr/>
      <dgm:t>
        <a:bodyPr/>
        <a:lstStyle/>
        <a:p>
          <a:endParaRPr lang="es-CO"/>
        </a:p>
      </dgm:t>
    </dgm:pt>
    <dgm:pt modelId="{CFADF56C-5BBA-4627-81BE-1EC791F8A3F0}">
      <dgm:prSet phldrT="[Texto]" phldr="1"/>
      <dgm:spPr>
        <a:noFill/>
      </dgm:spPr>
      <dgm:t>
        <a:bodyPr/>
        <a:lstStyle/>
        <a:p>
          <a:endParaRPr lang="es-CO" dirty="0"/>
        </a:p>
      </dgm:t>
    </dgm:pt>
    <dgm:pt modelId="{18A97C66-5870-4D8F-BE4F-644123A1FED4}" type="parTrans" cxnId="{80FE15C5-F912-406D-88F0-2CA31E3FCFBA}">
      <dgm:prSet/>
      <dgm:spPr/>
      <dgm:t>
        <a:bodyPr/>
        <a:lstStyle/>
        <a:p>
          <a:endParaRPr lang="es-CO"/>
        </a:p>
      </dgm:t>
    </dgm:pt>
    <dgm:pt modelId="{D360E439-268E-41B5-B43B-9E9C2E5A96DB}" type="sibTrans" cxnId="{80FE15C5-F912-406D-88F0-2CA31E3FCFBA}">
      <dgm:prSet/>
      <dgm:spPr/>
      <dgm:t>
        <a:bodyPr/>
        <a:lstStyle/>
        <a:p>
          <a:endParaRPr lang="es-CO"/>
        </a:p>
      </dgm:t>
    </dgm:pt>
    <dgm:pt modelId="{4C88B8DF-DDCF-44AB-855A-1A1B91A52699}">
      <dgm:prSet phldrT="[Texto]" phldr="1"/>
      <dgm:spPr>
        <a:noFill/>
      </dgm:spPr>
      <dgm:t>
        <a:bodyPr/>
        <a:lstStyle/>
        <a:p>
          <a:endParaRPr lang="es-CO"/>
        </a:p>
      </dgm:t>
    </dgm:pt>
    <dgm:pt modelId="{E9604AB2-442A-456B-BC09-C59270ADD2C5}" type="parTrans" cxnId="{12B9F407-7290-4E69-96FB-0758F9D2DA57}">
      <dgm:prSet/>
      <dgm:spPr/>
      <dgm:t>
        <a:bodyPr/>
        <a:lstStyle/>
        <a:p>
          <a:endParaRPr lang="es-CO"/>
        </a:p>
      </dgm:t>
    </dgm:pt>
    <dgm:pt modelId="{A1E8585A-A4B9-4C9A-B147-20B4DDF8EFAB}" type="sibTrans" cxnId="{12B9F407-7290-4E69-96FB-0758F9D2DA57}">
      <dgm:prSet/>
      <dgm:spPr/>
      <dgm:t>
        <a:bodyPr/>
        <a:lstStyle/>
        <a:p>
          <a:endParaRPr lang="es-CO"/>
        </a:p>
      </dgm:t>
    </dgm:pt>
    <dgm:pt modelId="{021EA4C1-CD74-4E92-84A8-6B57C6E5F9CE}">
      <dgm:prSet phldrT="[Texto]" phldr="1"/>
      <dgm:spPr>
        <a:noFill/>
      </dgm:spPr>
      <dgm:t>
        <a:bodyPr/>
        <a:lstStyle/>
        <a:p>
          <a:endParaRPr lang="es-CO"/>
        </a:p>
      </dgm:t>
    </dgm:pt>
    <dgm:pt modelId="{E80E6494-C90D-4322-B2EE-BFE41AB88E0A}" type="parTrans" cxnId="{9F4306AA-D095-45CC-8C23-3981E70C3A7C}">
      <dgm:prSet/>
      <dgm:spPr/>
      <dgm:t>
        <a:bodyPr/>
        <a:lstStyle/>
        <a:p>
          <a:endParaRPr lang="es-CO"/>
        </a:p>
      </dgm:t>
    </dgm:pt>
    <dgm:pt modelId="{7280ECC6-AB2C-4162-AB88-23A08FEE22F0}" type="sibTrans" cxnId="{9F4306AA-D095-45CC-8C23-3981E70C3A7C}">
      <dgm:prSet/>
      <dgm:spPr/>
      <dgm:t>
        <a:bodyPr/>
        <a:lstStyle/>
        <a:p>
          <a:endParaRPr lang="es-CO"/>
        </a:p>
      </dgm:t>
    </dgm:pt>
    <dgm:pt modelId="{27707AFA-09F5-4205-9EDA-D8D5737FBE7A}">
      <dgm:prSet phldrT="[Texto]" phldr="1"/>
      <dgm:spPr>
        <a:solidFill>
          <a:schemeClr val="bg1"/>
        </a:solidFill>
      </dgm:spPr>
      <dgm:t>
        <a:bodyPr/>
        <a:lstStyle/>
        <a:p>
          <a:endParaRPr lang="es-CO" dirty="0"/>
        </a:p>
      </dgm:t>
    </dgm:pt>
    <dgm:pt modelId="{5AB7C62F-0FEC-4CFB-90F6-4E4E7C0BFD60}" type="parTrans" cxnId="{1663B1A9-F154-4ADB-AA60-86DCFDEE4BE4}">
      <dgm:prSet/>
      <dgm:spPr/>
      <dgm:t>
        <a:bodyPr/>
        <a:lstStyle/>
        <a:p>
          <a:endParaRPr lang="es-CO"/>
        </a:p>
      </dgm:t>
    </dgm:pt>
    <dgm:pt modelId="{438E51E8-2C4B-423D-9967-1ED6060FF242}" type="sibTrans" cxnId="{1663B1A9-F154-4ADB-AA60-86DCFDEE4BE4}">
      <dgm:prSet/>
      <dgm:spPr/>
      <dgm:t>
        <a:bodyPr/>
        <a:lstStyle/>
        <a:p>
          <a:endParaRPr lang="es-CO"/>
        </a:p>
      </dgm:t>
    </dgm:pt>
    <dgm:pt modelId="{5A137337-C465-4259-98A8-A7086F1FD62E}">
      <dgm:prSet phldrT="[Texto]" phldr="1"/>
      <dgm:spPr>
        <a:solidFill>
          <a:schemeClr val="bg1"/>
        </a:solidFill>
      </dgm:spPr>
      <dgm:t>
        <a:bodyPr/>
        <a:lstStyle/>
        <a:p>
          <a:endParaRPr lang="es-CO" dirty="0"/>
        </a:p>
      </dgm:t>
    </dgm:pt>
    <dgm:pt modelId="{F7B30E61-142B-44F2-BD86-CB6E0C1D50BB}" type="parTrans" cxnId="{699423C1-315D-4B24-A471-D856E974420E}">
      <dgm:prSet/>
      <dgm:spPr/>
      <dgm:t>
        <a:bodyPr/>
        <a:lstStyle/>
        <a:p>
          <a:endParaRPr lang="es-CO"/>
        </a:p>
      </dgm:t>
    </dgm:pt>
    <dgm:pt modelId="{DE5F24D8-437F-4920-8F0D-BC665508BC82}" type="sibTrans" cxnId="{699423C1-315D-4B24-A471-D856E974420E}">
      <dgm:prSet/>
      <dgm:spPr/>
      <dgm:t>
        <a:bodyPr/>
        <a:lstStyle/>
        <a:p>
          <a:endParaRPr lang="es-CO"/>
        </a:p>
      </dgm:t>
    </dgm:pt>
    <dgm:pt modelId="{69611ECB-71FB-4105-8C7F-DD5CB9E7369D}">
      <dgm:prSet phldrT="[Texto]" phldr="1"/>
      <dgm:spPr>
        <a:solidFill>
          <a:schemeClr val="bg1"/>
        </a:solidFill>
      </dgm:spPr>
      <dgm:t>
        <a:bodyPr/>
        <a:lstStyle/>
        <a:p>
          <a:endParaRPr lang="es-CO" dirty="0"/>
        </a:p>
      </dgm:t>
    </dgm:pt>
    <dgm:pt modelId="{6094F85D-D35F-40EA-9F3F-3E7D14DC0CA2}" type="parTrans" cxnId="{699D3317-6ACD-4DAC-9B2F-A21BB3163FA1}">
      <dgm:prSet/>
      <dgm:spPr/>
      <dgm:t>
        <a:bodyPr/>
        <a:lstStyle/>
        <a:p>
          <a:endParaRPr lang="es-CO"/>
        </a:p>
      </dgm:t>
    </dgm:pt>
    <dgm:pt modelId="{A65EB726-F5D0-43BC-8C08-5DF5227FE1E0}" type="sibTrans" cxnId="{699D3317-6ACD-4DAC-9B2F-A21BB3163FA1}">
      <dgm:prSet/>
      <dgm:spPr/>
      <dgm:t>
        <a:bodyPr/>
        <a:lstStyle/>
        <a:p>
          <a:endParaRPr lang="es-CO"/>
        </a:p>
      </dgm:t>
    </dgm:pt>
    <dgm:pt modelId="{73EA9F51-5974-4701-8C03-D176829BD56B}" type="pres">
      <dgm:prSet presAssocID="{572F19C1-89E7-4A59-AA61-92A12DAD539F}" presName="linear" presStyleCnt="0">
        <dgm:presLayoutVars>
          <dgm:dir/>
          <dgm:resizeHandles val="exact"/>
        </dgm:presLayoutVars>
      </dgm:prSet>
      <dgm:spPr/>
      <dgm:t>
        <a:bodyPr/>
        <a:lstStyle/>
        <a:p>
          <a:endParaRPr lang="es-CO"/>
        </a:p>
      </dgm:t>
    </dgm:pt>
    <dgm:pt modelId="{9F7A1321-E384-4D36-A544-296BE3A7C26F}" type="pres">
      <dgm:prSet presAssocID="{604BB24B-9793-4ED1-94AC-D3AC2C76FC4C}" presName="comp" presStyleCnt="0"/>
      <dgm:spPr/>
    </dgm:pt>
    <dgm:pt modelId="{0CC944BF-BFCA-4D7A-98F7-E2A63D6D6CF7}" type="pres">
      <dgm:prSet presAssocID="{604BB24B-9793-4ED1-94AC-D3AC2C76FC4C}" presName="box" presStyleLbl="node1" presStyleIdx="0" presStyleCnt="3"/>
      <dgm:spPr/>
      <dgm:t>
        <a:bodyPr/>
        <a:lstStyle/>
        <a:p>
          <a:endParaRPr lang="es-CO"/>
        </a:p>
      </dgm:t>
    </dgm:pt>
    <dgm:pt modelId="{4C6522B1-29DD-4257-9B7A-D5EEB7016469}" type="pres">
      <dgm:prSet presAssocID="{604BB24B-9793-4ED1-94AC-D3AC2C76FC4C}" presName="img" presStyleLbl="fgImgPlace1" presStyleIdx="0" presStyleCnt="3" custScaleX="126548" custScaleY="114316"/>
      <dgm:spPr>
        <a:blipFill rotWithShape="0">
          <a:blip xmlns:r="http://schemas.openxmlformats.org/officeDocument/2006/relationships" r:embed="rId1"/>
          <a:stretch>
            <a:fillRect/>
          </a:stretch>
        </a:blipFill>
      </dgm:spPr>
    </dgm:pt>
    <dgm:pt modelId="{B8D06F38-83FC-4095-B0AC-9C73E4831DB3}" type="pres">
      <dgm:prSet presAssocID="{604BB24B-9793-4ED1-94AC-D3AC2C76FC4C}" presName="text" presStyleLbl="node1" presStyleIdx="0" presStyleCnt="3">
        <dgm:presLayoutVars>
          <dgm:bulletEnabled val="1"/>
        </dgm:presLayoutVars>
      </dgm:prSet>
      <dgm:spPr/>
      <dgm:t>
        <a:bodyPr/>
        <a:lstStyle/>
        <a:p>
          <a:endParaRPr lang="es-CO"/>
        </a:p>
      </dgm:t>
    </dgm:pt>
    <dgm:pt modelId="{FE41E41C-552B-4849-A074-2EDFBA083E6D}" type="pres">
      <dgm:prSet presAssocID="{D1E4D15D-2D3C-4F6B-9FA8-8A4C633BF2D2}" presName="spacer" presStyleCnt="0"/>
      <dgm:spPr/>
    </dgm:pt>
    <dgm:pt modelId="{626BD650-0E7B-43FF-AC42-D09211C91E6D}" type="pres">
      <dgm:prSet presAssocID="{CFADF56C-5BBA-4627-81BE-1EC791F8A3F0}" presName="comp" presStyleCnt="0"/>
      <dgm:spPr/>
    </dgm:pt>
    <dgm:pt modelId="{40B6F656-CEA5-41CD-A2D1-416112E6B427}" type="pres">
      <dgm:prSet presAssocID="{CFADF56C-5BBA-4627-81BE-1EC791F8A3F0}" presName="box" presStyleLbl="node1" presStyleIdx="1" presStyleCnt="3"/>
      <dgm:spPr/>
      <dgm:t>
        <a:bodyPr/>
        <a:lstStyle/>
        <a:p>
          <a:endParaRPr lang="es-CO"/>
        </a:p>
      </dgm:t>
    </dgm:pt>
    <dgm:pt modelId="{1E80948D-0E5E-47AB-B292-493913B399B9}" type="pres">
      <dgm:prSet presAssocID="{CFADF56C-5BBA-4627-81BE-1EC791F8A3F0}" presName="img" presStyleLbl="fgImgPlace1" presStyleIdx="1" presStyleCnt="3" custScaleX="151631" custScaleY="121938"/>
      <dgm:spPr>
        <a:blipFill rotWithShape="0">
          <a:blip xmlns:r="http://schemas.openxmlformats.org/officeDocument/2006/relationships" r:embed="rId2"/>
          <a:stretch>
            <a:fillRect/>
          </a:stretch>
        </a:blipFill>
      </dgm:spPr>
    </dgm:pt>
    <dgm:pt modelId="{DF96A094-7F6B-4D1D-956A-9D99DB709DA0}" type="pres">
      <dgm:prSet presAssocID="{CFADF56C-5BBA-4627-81BE-1EC791F8A3F0}" presName="text" presStyleLbl="node1" presStyleIdx="1" presStyleCnt="3">
        <dgm:presLayoutVars>
          <dgm:bulletEnabled val="1"/>
        </dgm:presLayoutVars>
      </dgm:prSet>
      <dgm:spPr/>
      <dgm:t>
        <a:bodyPr/>
        <a:lstStyle/>
        <a:p>
          <a:endParaRPr lang="es-CO"/>
        </a:p>
      </dgm:t>
    </dgm:pt>
    <dgm:pt modelId="{B42ABFED-BC51-4718-A6F7-8BD2A4783D5D}" type="pres">
      <dgm:prSet presAssocID="{D360E439-268E-41B5-B43B-9E9C2E5A96DB}" presName="spacer" presStyleCnt="0"/>
      <dgm:spPr/>
    </dgm:pt>
    <dgm:pt modelId="{99612519-5598-4659-A9EC-FA6CA578FE7B}" type="pres">
      <dgm:prSet presAssocID="{27707AFA-09F5-4205-9EDA-D8D5737FBE7A}" presName="comp" presStyleCnt="0"/>
      <dgm:spPr/>
    </dgm:pt>
    <dgm:pt modelId="{16CFB7F6-F719-4528-9D79-1023DDB8A115}" type="pres">
      <dgm:prSet presAssocID="{27707AFA-09F5-4205-9EDA-D8D5737FBE7A}" presName="box" presStyleLbl="node1" presStyleIdx="2" presStyleCnt="3"/>
      <dgm:spPr/>
      <dgm:t>
        <a:bodyPr/>
        <a:lstStyle/>
        <a:p>
          <a:endParaRPr lang="es-CO"/>
        </a:p>
      </dgm:t>
    </dgm:pt>
    <dgm:pt modelId="{EF5643B3-B0D2-4F1F-99A3-676E52CDE021}" type="pres">
      <dgm:prSet presAssocID="{27707AFA-09F5-4205-9EDA-D8D5737FBE7A}" presName="img" presStyleLbl="fgImgPlace1" presStyleIdx="2" presStyleCnt="3" custScaleX="149580" custScaleY="125196"/>
      <dgm:spPr>
        <a:blipFill rotWithShape="0">
          <a:blip xmlns:r="http://schemas.openxmlformats.org/officeDocument/2006/relationships" r:embed="rId3"/>
          <a:stretch>
            <a:fillRect/>
          </a:stretch>
        </a:blipFill>
      </dgm:spPr>
    </dgm:pt>
    <dgm:pt modelId="{73CDC4ED-ECDA-4548-8032-5EDCC1C72C07}" type="pres">
      <dgm:prSet presAssocID="{27707AFA-09F5-4205-9EDA-D8D5737FBE7A}" presName="text" presStyleLbl="node1" presStyleIdx="2" presStyleCnt="3">
        <dgm:presLayoutVars>
          <dgm:bulletEnabled val="1"/>
        </dgm:presLayoutVars>
      </dgm:prSet>
      <dgm:spPr/>
      <dgm:t>
        <a:bodyPr/>
        <a:lstStyle/>
        <a:p>
          <a:endParaRPr lang="es-CO"/>
        </a:p>
      </dgm:t>
    </dgm:pt>
  </dgm:ptLst>
  <dgm:cxnLst>
    <dgm:cxn modelId="{8B8FCCD6-759F-4413-AE42-897186B302F8}" srcId="{604BB24B-9793-4ED1-94AC-D3AC2C76FC4C}" destId="{E160D670-9055-4A61-B731-4C91646C1921}" srcOrd="1" destOrd="0" parTransId="{9DC382D6-7FFC-4B04-B7E6-0B4422D5EBB7}" sibTransId="{D3E5CFDA-B72E-494F-B675-E7E20BA41391}"/>
    <dgm:cxn modelId="{41FE47EE-BAD6-4E7D-AE78-27E12AD5C251}" type="presOf" srcId="{021EA4C1-CD74-4E92-84A8-6B57C6E5F9CE}" destId="{DF96A094-7F6B-4D1D-956A-9D99DB709DA0}" srcOrd="1" destOrd="2" presId="urn:microsoft.com/office/officeart/2005/8/layout/vList4"/>
    <dgm:cxn modelId="{9F4306AA-D095-45CC-8C23-3981E70C3A7C}" srcId="{CFADF56C-5BBA-4627-81BE-1EC791F8A3F0}" destId="{021EA4C1-CD74-4E92-84A8-6B57C6E5F9CE}" srcOrd="1" destOrd="0" parTransId="{E80E6494-C90D-4322-B2EE-BFE41AB88E0A}" sibTransId="{7280ECC6-AB2C-4162-AB88-23A08FEE22F0}"/>
    <dgm:cxn modelId="{12EF8C28-AC22-4190-AC71-984CE793CE05}" type="presOf" srcId="{4C88B8DF-DDCF-44AB-855A-1A1B91A52699}" destId="{DF96A094-7F6B-4D1D-956A-9D99DB709DA0}" srcOrd="1" destOrd="1" presId="urn:microsoft.com/office/officeart/2005/8/layout/vList4"/>
    <dgm:cxn modelId="{63612338-CFE6-4146-ACCB-1C2735CA21B9}" type="presOf" srcId="{27707AFA-09F5-4205-9EDA-D8D5737FBE7A}" destId="{73CDC4ED-ECDA-4548-8032-5EDCC1C72C07}" srcOrd="1" destOrd="0" presId="urn:microsoft.com/office/officeart/2005/8/layout/vList4"/>
    <dgm:cxn modelId="{944D4027-2795-4B2F-9DEF-0212729513B4}" type="presOf" srcId="{4C88B8DF-DDCF-44AB-855A-1A1B91A52699}" destId="{40B6F656-CEA5-41CD-A2D1-416112E6B427}" srcOrd="0" destOrd="1" presId="urn:microsoft.com/office/officeart/2005/8/layout/vList4"/>
    <dgm:cxn modelId="{0CAC3B18-34B8-4AA4-9375-4715FBA8F19E}" type="presOf" srcId="{604BB24B-9793-4ED1-94AC-D3AC2C76FC4C}" destId="{B8D06F38-83FC-4095-B0AC-9C73E4831DB3}" srcOrd="1" destOrd="0" presId="urn:microsoft.com/office/officeart/2005/8/layout/vList4"/>
    <dgm:cxn modelId="{7D35FF79-28E3-40B5-BC04-E7FDBFF3A3C3}" type="presOf" srcId="{CFADF56C-5BBA-4627-81BE-1EC791F8A3F0}" destId="{DF96A094-7F6B-4D1D-956A-9D99DB709DA0}" srcOrd="1" destOrd="0" presId="urn:microsoft.com/office/officeart/2005/8/layout/vList4"/>
    <dgm:cxn modelId="{7D04888F-0442-4373-94C6-784C97B844BA}" type="presOf" srcId="{3A2F28A8-BD73-43F7-BF58-CCE3557CF630}" destId="{B8D06F38-83FC-4095-B0AC-9C73E4831DB3}" srcOrd="1" destOrd="1" presId="urn:microsoft.com/office/officeart/2005/8/layout/vList4"/>
    <dgm:cxn modelId="{699423C1-315D-4B24-A471-D856E974420E}" srcId="{27707AFA-09F5-4205-9EDA-D8D5737FBE7A}" destId="{5A137337-C465-4259-98A8-A7086F1FD62E}" srcOrd="0" destOrd="0" parTransId="{F7B30E61-142B-44F2-BD86-CB6E0C1D50BB}" sibTransId="{DE5F24D8-437F-4920-8F0D-BC665508BC82}"/>
    <dgm:cxn modelId="{0F1083B7-8F70-4DFA-8C48-7BAF7CD957BE}" type="presOf" srcId="{E160D670-9055-4A61-B731-4C91646C1921}" destId="{B8D06F38-83FC-4095-B0AC-9C73E4831DB3}" srcOrd="1" destOrd="2" presId="urn:microsoft.com/office/officeart/2005/8/layout/vList4"/>
    <dgm:cxn modelId="{1663B1A9-F154-4ADB-AA60-86DCFDEE4BE4}" srcId="{572F19C1-89E7-4A59-AA61-92A12DAD539F}" destId="{27707AFA-09F5-4205-9EDA-D8D5737FBE7A}" srcOrd="2" destOrd="0" parTransId="{5AB7C62F-0FEC-4CFB-90F6-4E4E7C0BFD60}" sibTransId="{438E51E8-2C4B-423D-9967-1ED6060FF242}"/>
    <dgm:cxn modelId="{45BCC9F0-B52E-4F1B-9ABD-07AA2D9227BC}" type="presOf" srcId="{27707AFA-09F5-4205-9EDA-D8D5737FBE7A}" destId="{16CFB7F6-F719-4528-9D79-1023DDB8A115}" srcOrd="0" destOrd="0" presId="urn:microsoft.com/office/officeart/2005/8/layout/vList4"/>
    <dgm:cxn modelId="{80FE15C5-F912-406D-88F0-2CA31E3FCFBA}" srcId="{572F19C1-89E7-4A59-AA61-92A12DAD539F}" destId="{CFADF56C-5BBA-4627-81BE-1EC791F8A3F0}" srcOrd="1" destOrd="0" parTransId="{18A97C66-5870-4D8F-BE4F-644123A1FED4}" sibTransId="{D360E439-268E-41B5-B43B-9E9C2E5A96DB}"/>
    <dgm:cxn modelId="{7FE90CE9-6D10-4ED8-9738-E85FB3B8C3FF}" type="presOf" srcId="{572F19C1-89E7-4A59-AA61-92A12DAD539F}" destId="{73EA9F51-5974-4701-8C03-D176829BD56B}" srcOrd="0" destOrd="0" presId="urn:microsoft.com/office/officeart/2005/8/layout/vList4"/>
    <dgm:cxn modelId="{F58F6E0E-DA5B-46FB-B0B1-1C83E77A0503}" type="presOf" srcId="{5A137337-C465-4259-98A8-A7086F1FD62E}" destId="{73CDC4ED-ECDA-4548-8032-5EDCC1C72C07}" srcOrd="1" destOrd="1" presId="urn:microsoft.com/office/officeart/2005/8/layout/vList4"/>
    <dgm:cxn modelId="{566987CD-7E06-4EEE-AC59-248593C36564}" type="presOf" srcId="{CFADF56C-5BBA-4627-81BE-1EC791F8A3F0}" destId="{40B6F656-CEA5-41CD-A2D1-416112E6B427}" srcOrd="0" destOrd="0" presId="urn:microsoft.com/office/officeart/2005/8/layout/vList4"/>
    <dgm:cxn modelId="{6A50D1AB-FA4A-44D2-86A7-37A5FEBA8A9A}" type="presOf" srcId="{604BB24B-9793-4ED1-94AC-D3AC2C76FC4C}" destId="{0CC944BF-BFCA-4D7A-98F7-E2A63D6D6CF7}" srcOrd="0" destOrd="0" presId="urn:microsoft.com/office/officeart/2005/8/layout/vList4"/>
    <dgm:cxn modelId="{1D2249C0-DDDC-4571-A9EE-DF61D3CC9B35}" type="presOf" srcId="{021EA4C1-CD74-4E92-84A8-6B57C6E5F9CE}" destId="{40B6F656-CEA5-41CD-A2D1-416112E6B427}" srcOrd="0" destOrd="2" presId="urn:microsoft.com/office/officeart/2005/8/layout/vList4"/>
    <dgm:cxn modelId="{3990274B-DD9D-43A2-93FC-66C916084A3E}" type="presOf" srcId="{5A137337-C465-4259-98A8-A7086F1FD62E}" destId="{16CFB7F6-F719-4528-9D79-1023DDB8A115}" srcOrd="0" destOrd="1" presId="urn:microsoft.com/office/officeart/2005/8/layout/vList4"/>
    <dgm:cxn modelId="{6311D802-A7FA-4504-8EC1-D6DD5F8A0225}" type="presOf" srcId="{69611ECB-71FB-4105-8C7F-DD5CB9E7369D}" destId="{16CFB7F6-F719-4528-9D79-1023DDB8A115}" srcOrd="0" destOrd="2" presId="urn:microsoft.com/office/officeart/2005/8/layout/vList4"/>
    <dgm:cxn modelId="{699D3317-6ACD-4DAC-9B2F-A21BB3163FA1}" srcId="{27707AFA-09F5-4205-9EDA-D8D5737FBE7A}" destId="{69611ECB-71FB-4105-8C7F-DD5CB9E7369D}" srcOrd="1" destOrd="0" parTransId="{6094F85D-D35F-40EA-9F3F-3E7D14DC0CA2}" sibTransId="{A65EB726-F5D0-43BC-8C08-5DF5227FE1E0}"/>
    <dgm:cxn modelId="{086FDB95-9794-42A4-A9E0-A60AE3EC5183}" srcId="{604BB24B-9793-4ED1-94AC-D3AC2C76FC4C}" destId="{3A2F28A8-BD73-43F7-BF58-CCE3557CF630}" srcOrd="0" destOrd="0" parTransId="{846A793A-70C7-410B-940B-494DE35B0CC7}" sibTransId="{45089109-5956-4695-A798-4BBB23B7CF4D}"/>
    <dgm:cxn modelId="{12B9F407-7290-4E69-96FB-0758F9D2DA57}" srcId="{CFADF56C-5BBA-4627-81BE-1EC791F8A3F0}" destId="{4C88B8DF-DDCF-44AB-855A-1A1B91A52699}" srcOrd="0" destOrd="0" parTransId="{E9604AB2-442A-456B-BC09-C59270ADD2C5}" sibTransId="{A1E8585A-A4B9-4C9A-B147-20B4DDF8EFAB}"/>
    <dgm:cxn modelId="{FBCC76E7-2707-43E3-87A8-0AA41C774FEE}" type="presOf" srcId="{69611ECB-71FB-4105-8C7F-DD5CB9E7369D}" destId="{73CDC4ED-ECDA-4548-8032-5EDCC1C72C07}" srcOrd="1" destOrd="2" presId="urn:microsoft.com/office/officeart/2005/8/layout/vList4"/>
    <dgm:cxn modelId="{ED443B84-9CA5-4155-A2A2-9E5E7775939F}" srcId="{572F19C1-89E7-4A59-AA61-92A12DAD539F}" destId="{604BB24B-9793-4ED1-94AC-D3AC2C76FC4C}" srcOrd="0" destOrd="0" parTransId="{F7BF686E-7473-4A6B-B7A5-A7DCB26514D3}" sibTransId="{D1E4D15D-2D3C-4F6B-9FA8-8A4C633BF2D2}"/>
    <dgm:cxn modelId="{87D19E28-56FB-4AD6-8F64-5A8B4F4EB324}" type="presOf" srcId="{E160D670-9055-4A61-B731-4C91646C1921}" destId="{0CC944BF-BFCA-4D7A-98F7-E2A63D6D6CF7}" srcOrd="0" destOrd="2" presId="urn:microsoft.com/office/officeart/2005/8/layout/vList4"/>
    <dgm:cxn modelId="{F1F7DB03-DB80-48AF-84C9-F27D57237D9F}" type="presOf" srcId="{3A2F28A8-BD73-43F7-BF58-CCE3557CF630}" destId="{0CC944BF-BFCA-4D7A-98F7-E2A63D6D6CF7}" srcOrd="0" destOrd="1" presId="urn:microsoft.com/office/officeart/2005/8/layout/vList4"/>
    <dgm:cxn modelId="{B38B2B6A-F814-487B-B2D0-93C71296AED0}" type="presParOf" srcId="{73EA9F51-5974-4701-8C03-D176829BD56B}" destId="{9F7A1321-E384-4D36-A544-296BE3A7C26F}" srcOrd="0" destOrd="0" presId="urn:microsoft.com/office/officeart/2005/8/layout/vList4"/>
    <dgm:cxn modelId="{330E634A-411A-4834-B2FF-983E0825F598}" type="presParOf" srcId="{9F7A1321-E384-4D36-A544-296BE3A7C26F}" destId="{0CC944BF-BFCA-4D7A-98F7-E2A63D6D6CF7}" srcOrd="0" destOrd="0" presId="urn:microsoft.com/office/officeart/2005/8/layout/vList4"/>
    <dgm:cxn modelId="{13650C65-B9A7-46AF-BEB0-42D7B9326C03}" type="presParOf" srcId="{9F7A1321-E384-4D36-A544-296BE3A7C26F}" destId="{4C6522B1-29DD-4257-9B7A-D5EEB7016469}" srcOrd="1" destOrd="0" presId="urn:microsoft.com/office/officeart/2005/8/layout/vList4"/>
    <dgm:cxn modelId="{7C3C56D0-308C-4D9D-AE36-F2772A9A4DB4}" type="presParOf" srcId="{9F7A1321-E384-4D36-A544-296BE3A7C26F}" destId="{B8D06F38-83FC-4095-B0AC-9C73E4831DB3}" srcOrd="2" destOrd="0" presId="urn:microsoft.com/office/officeart/2005/8/layout/vList4"/>
    <dgm:cxn modelId="{462FBADB-3C55-4C31-9655-6C0AB82D17D2}" type="presParOf" srcId="{73EA9F51-5974-4701-8C03-D176829BD56B}" destId="{FE41E41C-552B-4849-A074-2EDFBA083E6D}" srcOrd="1" destOrd="0" presId="urn:microsoft.com/office/officeart/2005/8/layout/vList4"/>
    <dgm:cxn modelId="{58470467-CE99-4194-AB43-A9FA6328963A}" type="presParOf" srcId="{73EA9F51-5974-4701-8C03-D176829BD56B}" destId="{626BD650-0E7B-43FF-AC42-D09211C91E6D}" srcOrd="2" destOrd="0" presId="urn:microsoft.com/office/officeart/2005/8/layout/vList4"/>
    <dgm:cxn modelId="{9655A2A4-B9F2-4DC6-AD69-AA54A1AF158F}" type="presParOf" srcId="{626BD650-0E7B-43FF-AC42-D09211C91E6D}" destId="{40B6F656-CEA5-41CD-A2D1-416112E6B427}" srcOrd="0" destOrd="0" presId="urn:microsoft.com/office/officeart/2005/8/layout/vList4"/>
    <dgm:cxn modelId="{69F4F806-1BB3-4D13-A1CE-AC62E5F0AD24}" type="presParOf" srcId="{626BD650-0E7B-43FF-AC42-D09211C91E6D}" destId="{1E80948D-0E5E-47AB-B292-493913B399B9}" srcOrd="1" destOrd="0" presId="urn:microsoft.com/office/officeart/2005/8/layout/vList4"/>
    <dgm:cxn modelId="{41B56D68-0F48-4671-B2E2-5C69C05FCDD6}" type="presParOf" srcId="{626BD650-0E7B-43FF-AC42-D09211C91E6D}" destId="{DF96A094-7F6B-4D1D-956A-9D99DB709DA0}" srcOrd="2" destOrd="0" presId="urn:microsoft.com/office/officeart/2005/8/layout/vList4"/>
    <dgm:cxn modelId="{AD74942C-6683-4FA2-AD38-74577F16082F}" type="presParOf" srcId="{73EA9F51-5974-4701-8C03-D176829BD56B}" destId="{B42ABFED-BC51-4718-A6F7-8BD2A4783D5D}" srcOrd="3" destOrd="0" presId="urn:microsoft.com/office/officeart/2005/8/layout/vList4"/>
    <dgm:cxn modelId="{E218B00A-09C6-44ED-8590-BD15A5352ADF}" type="presParOf" srcId="{73EA9F51-5974-4701-8C03-D176829BD56B}" destId="{99612519-5598-4659-A9EC-FA6CA578FE7B}" srcOrd="4" destOrd="0" presId="urn:microsoft.com/office/officeart/2005/8/layout/vList4"/>
    <dgm:cxn modelId="{0B730461-9CB7-413D-8E8B-FEA243222AE8}" type="presParOf" srcId="{99612519-5598-4659-A9EC-FA6CA578FE7B}" destId="{16CFB7F6-F719-4528-9D79-1023DDB8A115}" srcOrd="0" destOrd="0" presId="urn:microsoft.com/office/officeart/2005/8/layout/vList4"/>
    <dgm:cxn modelId="{3113D217-8864-4EBA-B1A8-0C0C41528884}" type="presParOf" srcId="{99612519-5598-4659-A9EC-FA6CA578FE7B}" destId="{EF5643B3-B0D2-4F1F-99A3-676E52CDE021}" srcOrd="1" destOrd="0" presId="urn:microsoft.com/office/officeart/2005/8/layout/vList4"/>
    <dgm:cxn modelId="{11F3CB1C-C0CC-468B-AF00-1A4D94731422}" type="presParOf" srcId="{99612519-5598-4659-A9EC-FA6CA578FE7B}" destId="{73CDC4ED-ECDA-4548-8032-5EDCC1C72C07}" srcOrd="2" destOrd="0" presId="urn:microsoft.com/office/officeart/2005/8/layout/vList4"/>
  </dgm:cxnLst>
  <dgm:bg/>
  <dgm:whole/>
</dgm:dataModel>
</file>

<file path=ppt/diagrams/data2.xml><?xml version="1.0" encoding="utf-8"?>
<dgm:dataModel xmlns:dgm="http://schemas.openxmlformats.org/drawingml/2006/diagram" xmlns:a="http://schemas.openxmlformats.org/drawingml/2006/main">
  <dgm:ptLst>
    <dgm:pt modelId="{361C7057-9D3C-4102-94BA-C40C1741476A}" type="doc">
      <dgm:prSet loTypeId="urn:microsoft.com/office/officeart/2005/8/layout/bList2" loCatId="list" qsTypeId="urn:microsoft.com/office/officeart/2005/8/quickstyle/simple1" qsCatId="simple" csTypeId="urn:microsoft.com/office/officeart/2005/8/colors/accent1_2" csCatId="accent1" phldr="1"/>
      <dgm:spPr/>
    </dgm:pt>
    <dgm:pt modelId="{342B66A2-BB19-4816-815B-8F075920D72B}">
      <dgm:prSet phldrT="[Texto]"/>
      <dgm:spPr>
        <a:solidFill>
          <a:schemeClr val="bg1">
            <a:lumMod val="50000"/>
          </a:schemeClr>
        </a:solidFill>
        <a:ln>
          <a:solidFill>
            <a:schemeClr val="bg1">
              <a:lumMod val="50000"/>
            </a:schemeClr>
          </a:solidFill>
        </a:ln>
      </dgm:spPr>
      <dgm:t>
        <a:bodyPr/>
        <a:lstStyle/>
        <a:p>
          <a:r>
            <a:rPr lang="es-CO" b="1" dirty="0" smtClean="0">
              <a:solidFill>
                <a:schemeClr val="bg1"/>
              </a:solidFill>
            </a:rPr>
            <a:t>Campañas de Prevención</a:t>
          </a:r>
          <a:endParaRPr lang="es-CO" b="1" dirty="0">
            <a:solidFill>
              <a:schemeClr val="bg1"/>
            </a:solidFill>
          </a:endParaRPr>
        </a:p>
      </dgm:t>
    </dgm:pt>
    <dgm:pt modelId="{FEC8577C-0BFA-42EC-82F9-368648401F8C}" type="parTrans" cxnId="{6F496D3C-871A-4F2F-8399-359FD46547EB}">
      <dgm:prSet/>
      <dgm:spPr/>
      <dgm:t>
        <a:bodyPr/>
        <a:lstStyle/>
        <a:p>
          <a:endParaRPr lang="es-CO"/>
        </a:p>
      </dgm:t>
    </dgm:pt>
    <dgm:pt modelId="{DFC52961-87A8-4CBA-A870-49730D234E13}" type="sibTrans" cxnId="{6F496D3C-871A-4F2F-8399-359FD46547EB}">
      <dgm:prSet/>
      <dgm:spPr/>
      <dgm:t>
        <a:bodyPr/>
        <a:lstStyle/>
        <a:p>
          <a:endParaRPr lang="es-CO"/>
        </a:p>
      </dgm:t>
    </dgm:pt>
    <dgm:pt modelId="{B1F3487A-9E7B-4BB3-98F5-1F4F579DB9EA}">
      <dgm:prSet phldrT="[Texto]"/>
      <dgm:spPr>
        <a:solidFill>
          <a:schemeClr val="bg1">
            <a:lumMod val="50000"/>
          </a:schemeClr>
        </a:solidFill>
        <a:ln>
          <a:solidFill>
            <a:schemeClr val="bg1">
              <a:lumMod val="50000"/>
            </a:schemeClr>
          </a:solidFill>
        </a:ln>
      </dgm:spPr>
      <dgm:t>
        <a:bodyPr/>
        <a:lstStyle/>
        <a:p>
          <a:r>
            <a:rPr lang="es-CO" b="1" dirty="0" smtClean="0"/>
            <a:t>Jornadas </a:t>
          </a:r>
          <a:r>
            <a:rPr lang="es-CO" b="1" dirty="0" smtClean="0"/>
            <a:t>de S</a:t>
          </a:r>
          <a:r>
            <a:rPr lang="es-ES" b="1" dirty="0" err="1" smtClean="0"/>
            <a:t>ensibilización</a:t>
          </a:r>
          <a:r>
            <a:rPr lang="es-CO" b="1" dirty="0" smtClean="0"/>
            <a:t> </a:t>
          </a:r>
          <a:endParaRPr lang="es-CO" b="1" dirty="0"/>
        </a:p>
      </dgm:t>
    </dgm:pt>
    <dgm:pt modelId="{B7C69CE6-1A54-471E-AAF6-168671D960B6}" type="parTrans" cxnId="{79B4F741-85D4-47E6-988D-B42945B568B1}">
      <dgm:prSet/>
      <dgm:spPr/>
      <dgm:t>
        <a:bodyPr/>
        <a:lstStyle/>
        <a:p>
          <a:endParaRPr lang="es-CO"/>
        </a:p>
      </dgm:t>
    </dgm:pt>
    <dgm:pt modelId="{C633EA1A-6F5B-4AAA-B81D-288D2652D9B3}" type="sibTrans" cxnId="{79B4F741-85D4-47E6-988D-B42945B568B1}">
      <dgm:prSet/>
      <dgm:spPr/>
      <dgm:t>
        <a:bodyPr/>
        <a:lstStyle/>
        <a:p>
          <a:endParaRPr lang="es-CO"/>
        </a:p>
      </dgm:t>
    </dgm:pt>
    <dgm:pt modelId="{0FE02C8A-54F5-4287-BB5E-CE3E3CFD3753}">
      <dgm:prSet phldrT="[Texto]"/>
      <dgm:spPr>
        <a:solidFill>
          <a:schemeClr val="bg1">
            <a:lumMod val="50000"/>
          </a:schemeClr>
        </a:solidFill>
        <a:ln>
          <a:solidFill>
            <a:schemeClr val="bg1">
              <a:lumMod val="50000"/>
            </a:schemeClr>
          </a:solidFill>
        </a:ln>
      </dgm:spPr>
      <dgm:t>
        <a:bodyPr/>
        <a:lstStyle/>
        <a:p>
          <a:r>
            <a:rPr lang="es-CO" b="1" dirty="0" smtClean="0"/>
            <a:t>Operativos</a:t>
          </a:r>
          <a:endParaRPr lang="es-CO" b="1" dirty="0"/>
        </a:p>
      </dgm:t>
    </dgm:pt>
    <dgm:pt modelId="{2711326C-AE79-4CB5-B6AE-1F151A7BE32D}" type="parTrans" cxnId="{B4E0ABE8-7C41-4877-9319-D419AC78A2DD}">
      <dgm:prSet/>
      <dgm:spPr/>
      <dgm:t>
        <a:bodyPr/>
        <a:lstStyle/>
        <a:p>
          <a:endParaRPr lang="es-CO"/>
        </a:p>
      </dgm:t>
    </dgm:pt>
    <dgm:pt modelId="{3592B883-7EDF-4CA9-9614-0963BE33B721}" type="sibTrans" cxnId="{B4E0ABE8-7C41-4877-9319-D419AC78A2DD}">
      <dgm:prSet/>
      <dgm:spPr/>
      <dgm:t>
        <a:bodyPr/>
        <a:lstStyle/>
        <a:p>
          <a:endParaRPr lang="es-CO"/>
        </a:p>
      </dgm:t>
    </dgm:pt>
    <dgm:pt modelId="{552730BE-6647-4C9F-A537-30E95C6291E0}">
      <dgm:prSet/>
      <dgm:spPr>
        <a:ln>
          <a:solidFill>
            <a:schemeClr val="bg1">
              <a:lumMod val="50000"/>
            </a:schemeClr>
          </a:solidFill>
        </a:ln>
      </dgm:spPr>
      <dgm:t>
        <a:bodyPr/>
        <a:lstStyle/>
        <a:p>
          <a:pPr algn="l"/>
          <a:r>
            <a:rPr lang="es-CO" dirty="0" smtClean="0"/>
            <a:t>Colegios </a:t>
          </a:r>
          <a:r>
            <a:rPr lang="es-CO" dirty="0" smtClean="0"/>
            <a:t>y Prestadores </a:t>
          </a:r>
          <a:r>
            <a:rPr lang="es-CO" dirty="0" smtClean="0"/>
            <a:t>de Servicios Turísticos – Operadores</a:t>
          </a:r>
          <a:endParaRPr lang="es-CO" dirty="0"/>
        </a:p>
      </dgm:t>
    </dgm:pt>
    <dgm:pt modelId="{A74F976E-D937-4A77-B7BD-9ED5F65E36FA}" type="parTrans" cxnId="{3CC48665-48F0-4782-A7BC-EB795A1334AB}">
      <dgm:prSet/>
      <dgm:spPr/>
      <dgm:t>
        <a:bodyPr/>
        <a:lstStyle/>
        <a:p>
          <a:endParaRPr lang="es-CO"/>
        </a:p>
      </dgm:t>
    </dgm:pt>
    <dgm:pt modelId="{FD3B972A-3D25-4FDF-B0CD-21B96CCB53B2}" type="sibTrans" cxnId="{3CC48665-48F0-4782-A7BC-EB795A1334AB}">
      <dgm:prSet/>
      <dgm:spPr/>
      <dgm:t>
        <a:bodyPr/>
        <a:lstStyle/>
        <a:p>
          <a:endParaRPr lang="es-CO"/>
        </a:p>
      </dgm:t>
    </dgm:pt>
    <dgm:pt modelId="{5FD8FA75-1F47-428C-B2AD-192A20D7BED9}">
      <dgm:prSet/>
      <dgm:spPr>
        <a:solidFill>
          <a:schemeClr val="bg1"/>
        </a:solidFill>
        <a:ln>
          <a:solidFill>
            <a:schemeClr val="bg1">
              <a:lumMod val="50000"/>
            </a:schemeClr>
          </a:solidFill>
        </a:ln>
      </dgm:spPr>
      <dgm:t>
        <a:bodyPr/>
        <a:lstStyle/>
        <a:p>
          <a:r>
            <a:rPr lang="es-CO" dirty="0" smtClean="0"/>
            <a:t>Prestadores de Servicios Turísticos – Operadores.</a:t>
          </a:r>
          <a:endParaRPr lang="es-CO" dirty="0"/>
        </a:p>
      </dgm:t>
    </dgm:pt>
    <dgm:pt modelId="{A286D4DE-4788-4605-ABB9-628365EA22D9}" type="parTrans" cxnId="{EC4192A3-F869-4614-8DE9-7A6F2FDB634F}">
      <dgm:prSet/>
      <dgm:spPr/>
      <dgm:t>
        <a:bodyPr/>
        <a:lstStyle/>
        <a:p>
          <a:endParaRPr lang="es-CO"/>
        </a:p>
      </dgm:t>
    </dgm:pt>
    <dgm:pt modelId="{129386BF-70A8-479A-A8AF-FE0411ADD775}" type="sibTrans" cxnId="{EC4192A3-F869-4614-8DE9-7A6F2FDB634F}">
      <dgm:prSet/>
      <dgm:spPr/>
      <dgm:t>
        <a:bodyPr/>
        <a:lstStyle/>
        <a:p>
          <a:endParaRPr lang="es-CO"/>
        </a:p>
      </dgm:t>
    </dgm:pt>
    <dgm:pt modelId="{C91C20BC-F827-4A13-BDEC-8F623412A45A}">
      <dgm:prSet/>
      <dgm:spPr>
        <a:solidFill>
          <a:schemeClr val="bg1"/>
        </a:solidFill>
        <a:ln>
          <a:solidFill>
            <a:schemeClr val="bg1">
              <a:lumMod val="50000"/>
            </a:schemeClr>
          </a:solidFill>
        </a:ln>
      </dgm:spPr>
      <dgm:t>
        <a:bodyPr/>
        <a:lstStyle/>
        <a:p>
          <a:r>
            <a:rPr lang="es-CO" dirty="0" smtClean="0"/>
            <a:t>En coordinación con Policía </a:t>
          </a:r>
          <a:r>
            <a:rPr lang="es-CO" dirty="0" smtClean="0"/>
            <a:t>Turismo, ICBF, Migración Colombia.</a:t>
          </a:r>
          <a:endParaRPr lang="es-CO" dirty="0"/>
        </a:p>
      </dgm:t>
    </dgm:pt>
    <dgm:pt modelId="{840ADE53-D80B-40C7-81B8-E73F5AE4D5F7}" type="parTrans" cxnId="{489938D8-6DB4-4F41-ACDA-CD0600C485E7}">
      <dgm:prSet/>
      <dgm:spPr/>
      <dgm:t>
        <a:bodyPr/>
        <a:lstStyle/>
        <a:p>
          <a:endParaRPr lang="es-CO"/>
        </a:p>
      </dgm:t>
    </dgm:pt>
    <dgm:pt modelId="{4065E142-14A9-4FAD-A746-9B95B56FC190}" type="sibTrans" cxnId="{489938D8-6DB4-4F41-ACDA-CD0600C485E7}">
      <dgm:prSet/>
      <dgm:spPr/>
      <dgm:t>
        <a:bodyPr/>
        <a:lstStyle/>
        <a:p>
          <a:endParaRPr lang="es-CO"/>
        </a:p>
      </dgm:t>
    </dgm:pt>
    <dgm:pt modelId="{F9AFD46E-D997-4DFA-AFBB-698318D59323}" type="pres">
      <dgm:prSet presAssocID="{361C7057-9D3C-4102-94BA-C40C1741476A}" presName="diagram" presStyleCnt="0">
        <dgm:presLayoutVars>
          <dgm:dir/>
          <dgm:animLvl val="lvl"/>
          <dgm:resizeHandles val="exact"/>
        </dgm:presLayoutVars>
      </dgm:prSet>
      <dgm:spPr/>
    </dgm:pt>
    <dgm:pt modelId="{2C330BD1-ADBC-4BEB-A84E-00E0F8959D1E}" type="pres">
      <dgm:prSet presAssocID="{342B66A2-BB19-4816-815B-8F075920D72B}" presName="compNode" presStyleCnt="0"/>
      <dgm:spPr/>
    </dgm:pt>
    <dgm:pt modelId="{00AA955A-6AED-4E0D-B088-5F1AE153D5AF}" type="pres">
      <dgm:prSet presAssocID="{342B66A2-BB19-4816-815B-8F075920D72B}" presName="childRect" presStyleLbl="bgAcc1" presStyleIdx="0" presStyleCnt="3">
        <dgm:presLayoutVars>
          <dgm:bulletEnabled val="1"/>
        </dgm:presLayoutVars>
      </dgm:prSet>
      <dgm:spPr/>
      <dgm:t>
        <a:bodyPr/>
        <a:lstStyle/>
        <a:p>
          <a:endParaRPr lang="es-CO"/>
        </a:p>
      </dgm:t>
    </dgm:pt>
    <dgm:pt modelId="{13AAD16C-0273-4BF8-AC54-4188A83235AB}" type="pres">
      <dgm:prSet presAssocID="{342B66A2-BB19-4816-815B-8F075920D72B}" presName="parentText" presStyleLbl="node1" presStyleIdx="0" presStyleCnt="0">
        <dgm:presLayoutVars>
          <dgm:chMax val="0"/>
          <dgm:bulletEnabled val="1"/>
        </dgm:presLayoutVars>
      </dgm:prSet>
      <dgm:spPr/>
      <dgm:t>
        <a:bodyPr/>
        <a:lstStyle/>
        <a:p>
          <a:endParaRPr lang="es-CO"/>
        </a:p>
      </dgm:t>
    </dgm:pt>
    <dgm:pt modelId="{52D65BCF-607B-4D6C-9C14-49CC8EA97E96}" type="pres">
      <dgm:prSet presAssocID="{342B66A2-BB19-4816-815B-8F075920D72B}" presName="parentRect" presStyleLbl="alignNode1" presStyleIdx="0" presStyleCnt="3"/>
      <dgm:spPr/>
      <dgm:t>
        <a:bodyPr/>
        <a:lstStyle/>
        <a:p>
          <a:endParaRPr lang="es-CO"/>
        </a:p>
      </dgm:t>
    </dgm:pt>
    <dgm:pt modelId="{35D332E1-E687-46B7-B2E6-C51F2E82A9AB}" type="pres">
      <dgm:prSet presAssocID="{342B66A2-BB19-4816-815B-8F075920D72B}" presName="adorn" presStyleLbl="fgAccFollowNode1" presStyleIdx="0" presStyleCnt="3"/>
      <dgm:spPr>
        <a:blipFill rotWithShape="0">
          <a:blip xmlns:r="http://schemas.openxmlformats.org/officeDocument/2006/relationships" r:embed="rId1"/>
          <a:stretch>
            <a:fillRect/>
          </a:stretch>
        </a:blipFill>
      </dgm:spPr>
    </dgm:pt>
    <dgm:pt modelId="{91B79A42-EA1C-455E-BB5B-94EE78E8ACF5}" type="pres">
      <dgm:prSet presAssocID="{DFC52961-87A8-4CBA-A870-49730D234E13}" presName="sibTrans" presStyleLbl="sibTrans2D1" presStyleIdx="0" presStyleCnt="0"/>
      <dgm:spPr/>
      <dgm:t>
        <a:bodyPr/>
        <a:lstStyle/>
        <a:p>
          <a:endParaRPr lang="es-CO"/>
        </a:p>
      </dgm:t>
    </dgm:pt>
    <dgm:pt modelId="{A8FAD56D-49BB-4FD9-8D00-A5A1944B5DDB}" type="pres">
      <dgm:prSet presAssocID="{B1F3487A-9E7B-4BB3-98F5-1F4F579DB9EA}" presName="compNode" presStyleCnt="0"/>
      <dgm:spPr/>
    </dgm:pt>
    <dgm:pt modelId="{E06771A2-4AF8-43CF-AE60-98BDDADD4E89}" type="pres">
      <dgm:prSet presAssocID="{B1F3487A-9E7B-4BB3-98F5-1F4F579DB9EA}" presName="childRect" presStyleLbl="bgAcc1" presStyleIdx="1" presStyleCnt="3">
        <dgm:presLayoutVars>
          <dgm:bulletEnabled val="1"/>
        </dgm:presLayoutVars>
      </dgm:prSet>
      <dgm:spPr/>
      <dgm:t>
        <a:bodyPr/>
        <a:lstStyle/>
        <a:p>
          <a:endParaRPr lang="es-CO"/>
        </a:p>
      </dgm:t>
    </dgm:pt>
    <dgm:pt modelId="{2D022F0C-1E4B-47F8-9E71-7D8D92B441D1}" type="pres">
      <dgm:prSet presAssocID="{B1F3487A-9E7B-4BB3-98F5-1F4F579DB9EA}" presName="parentText" presStyleLbl="node1" presStyleIdx="0" presStyleCnt="0">
        <dgm:presLayoutVars>
          <dgm:chMax val="0"/>
          <dgm:bulletEnabled val="1"/>
        </dgm:presLayoutVars>
      </dgm:prSet>
      <dgm:spPr/>
      <dgm:t>
        <a:bodyPr/>
        <a:lstStyle/>
        <a:p>
          <a:endParaRPr lang="es-CO"/>
        </a:p>
      </dgm:t>
    </dgm:pt>
    <dgm:pt modelId="{C04132BE-4D9D-4597-95A0-ADD9EA3C9D3F}" type="pres">
      <dgm:prSet presAssocID="{B1F3487A-9E7B-4BB3-98F5-1F4F579DB9EA}" presName="parentRect" presStyleLbl="alignNode1" presStyleIdx="1" presStyleCnt="3"/>
      <dgm:spPr/>
      <dgm:t>
        <a:bodyPr/>
        <a:lstStyle/>
        <a:p>
          <a:endParaRPr lang="es-CO"/>
        </a:p>
      </dgm:t>
    </dgm:pt>
    <dgm:pt modelId="{D1CFA76A-727C-456B-8D1B-29DA1CEBC4F3}" type="pres">
      <dgm:prSet presAssocID="{B1F3487A-9E7B-4BB3-98F5-1F4F579DB9EA}" presName="adorn" presStyleLbl="fgAccFollowNode1" presStyleIdx="1" presStyleCnt="3"/>
      <dgm:spPr>
        <a:blipFill rotWithShape="0">
          <a:blip xmlns:r="http://schemas.openxmlformats.org/officeDocument/2006/relationships" r:embed="rId2"/>
          <a:stretch>
            <a:fillRect/>
          </a:stretch>
        </a:blipFill>
      </dgm:spPr>
    </dgm:pt>
    <dgm:pt modelId="{F17E28F3-53D8-43BE-A36A-5D24A47CEAD1}" type="pres">
      <dgm:prSet presAssocID="{C633EA1A-6F5B-4AAA-B81D-288D2652D9B3}" presName="sibTrans" presStyleLbl="sibTrans2D1" presStyleIdx="0" presStyleCnt="0"/>
      <dgm:spPr/>
      <dgm:t>
        <a:bodyPr/>
        <a:lstStyle/>
        <a:p>
          <a:endParaRPr lang="es-CO"/>
        </a:p>
      </dgm:t>
    </dgm:pt>
    <dgm:pt modelId="{D57571BC-5085-47A4-9DA7-6971A5618CA3}" type="pres">
      <dgm:prSet presAssocID="{0FE02C8A-54F5-4287-BB5E-CE3E3CFD3753}" presName="compNode" presStyleCnt="0"/>
      <dgm:spPr/>
    </dgm:pt>
    <dgm:pt modelId="{1CF17623-0997-4A5E-A8E0-569D9ECF828A}" type="pres">
      <dgm:prSet presAssocID="{0FE02C8A-54F5-4287-BB5E-CE3E3CFD3753}" presName="childRect" presStyleLbl="bgAcc1" presStyleIdx="2" presStyleCnt="3">
        <dgm:presLayoutVars>
          <dgm:bulletEnabled val="1"/>
        </dgm:presLayoutVars>
      </dgm:prSet>
      <dgm:spPr/>
      <dgm:t>
        <a:bodyPr/>
        <a:lstStyle/>
        <a:p>
          <a:endParaRPr lang="es-CO"/>
        </a:p>
      </dgm:t>
    </dgm:pt>
    <dgm:pt modelId="{A83DC878-860C-46B4-91F3-0186035599E7}" type="pres">
      <dgm:prSet presAssocID="{0FE02C8A-54F5-4287-BB5E-CE3E3CFD3753}" presName="parentText" presStyleLbl="node1" presStyleIdx="0" presStyleCnt="0">
        <dgm:presLayoutVars>
          <dgm:chMax val="0"/>
          <dgm:bulletEnabled val="1"/>
        </dgm:presLayoutVars>
      </dgm:prSet>
      <dgm:spPr/>
      <dgm:t>
        <a:bodyPr/>
        <a:lstStyle/>
        <a:p>
          <a:endParaRPr lang="es-CO"/>
        </a:p>
      </dgm:t>
    </dgm:pt>
    <dgm:pt modelId="{3F5A5656-243C-4F4D-BCA6-B2DD9D41F1BC}" type="pres">
      <dgm:prSet presAssocID="{0FE02C8A-54F5-4287-BB5E-CE3E3CFD3753}" presName="parentRect" presStyleLbl="alignNode1" presStyleIdx="2" presStyleCnt="3"/>
      <dgm:spPr/>
      <dgm:t>
        <a:bodyPr/>
        <a:lstStyle/>
        <a:p>
          <a:endParaRPr lang="es-CO"/>
        </a:p>
      </dgm:t>
    </dgm:pt>
    <dgm:pt modelId="{41314CE2-2574-4458-A0AF-222A1EC84CA1}" type="pres">
      <dgm:prSet presAssocID="{0FE02C8A-54F5-4287-BB5E-CE3E3CFD3753}" presName="adorn" presStyleLbl="fgAccFollowNode1" presStyleIdx="2" presStyleCnt="3"/>
      <dgm:spPr>
        <a:blipFill rotWithShape="0">
          <a:blip xmlns:r="http://schemas.openxmlformats.org/officeDocument/2006/relationships" r:embed="rId3"/>
          <a:stretch>
            <a:fillRect/>
          </a:stretch>
        </a:blipFill>
      </dgm:spPr>
    </dgm:pt>
  </dgm:ptLst>
  <dgm:cxnLst>
    <dgm:cxn modelId="{B343D2BB-31F5-4FB7-95FC-3DD71B340657}" type="presOf" srcId="{342B66A2-BB19-4816-815B-8F075920D72B}" destId="{52D65BCF-607B-4D6C-9C14-49CC8EA97E96}" srcOrd="1" destOrd="0" presId="urn:microsoft.com/office/officeart/2005/8/layout/bList2"/>
    <dgm:cxn modelId="{79B4F741-85D4-47E6-988D-B42945B568B1}" srcId="{361C7057-9D3C-4102-94BA-C40C1741476A}" destId="{B1F3487A-9E7B-4BB3-98F5-1F4F579DB9EA}" srcOrd="1" destOrd="0" parTransId="{B7C69CE6-1A54-471E-AAF6-168671D960B6}" sibTransId="{C633EA1A-6F5B-4AAA-B81D-288D2652D9B3}"/>
    <dgm:cxn modelId="{489938D8-6DB4-4F41-ACDA-CD0600C485E7}" srcId="{0FE02C8A-54F5-4287-BB5E-CE3E3CFD3753}" destId="{C91C20BC-F827-4A13-BDEC-8F623412A45A}" srcOrd="0" destOrd="0" parTransId="{840ADE53-D80B-40C7-81B8-E73F5AE4D5F7}" sibTransId="{4065E142-14A9-4FAD-A746-9B95B56FC190}"/>
    <dgm:cxn modelId="{EC4192A3-F869-4614-8DE9-7A6F2FDB634F}" srcId="{B1F3487A-9E7B-4BB3-98F5-1F4F579DB9EA}" destId="{5FD8FA75-1F47-428C-B2AD-192A20D7BED9}" srcOrd="0" destOrd="0" parTransId="{A286D4DE-4788-4605-ABB9-628365EA22D9}" sibTransId="{129386BF-70A8-479A-A8AF-FE0411ADD775}"/>
    <dgm:cxn modelId="{819B23B3-D2A0-4C8A-8BA0-7C34B2821396}" type="presOf" srcId="{0FE02C8A-54F5-4287-BB5E-CE3E3CFD3753}" destId="{3F5A5656-243C-4F4D-BCA6-B2DD9D41F1BC}" srcOrd="1" destOrd="0" presId="urn:microsoft.com/office/officeart/2005/8/layout/bList2"/>
    <dgm:cxn modelId="{71009578-2B6E-4A48-9814-79B0B7ECBD0A}" type="presOf" srcId="{0FE02C8A-54F5-4287-BB5E-CE3E3CFD3753}" destId="{A83DC878-860C-46B4-91F3-0186035599E7}" srcOrd="0" destOrd="0" presId="urn:microsoft.com/office/officeart/2005/8/layout/bList2"/>
    <dgm:cxn modelId="{9CA8D9C5-5E78-4DE4-8960-85BDE36CBBD7}" type="presOf" srcId="{552730BE-6647-4C9F-A537-30E95C6291E0}" destId="{00AA955A-6AED-4E0D-B088-5F1AE153D5AF}" srcOrd="0" destOrd="0" presId="urn:microsoft.com/office/officeart/2005/8/layout/bList2"/>
    <dgm:cxn modelId="{6F496D3C-871A-4F2F-8399-359FD46547EB}" srcId="{361C7057-9D3C-4102-94BA-C40C1741476A}" destId="{342B66A2-BB19-4816-815B-8F075920D72B}" srcOrd="0" destOrd="0" parTransId="{FEC8577C-0BFA-42EC-82F9-368648401F8C}" sibTransId="{DFC52961-87A8-4CBA-A870-49730D234E13}"/>
    <dgm:cxn modelId="{E8E2E14B-26A3-47BA-81FE-90F854133FAE}" type="presOf" srcId="{5FD8FA75-1F47-428C-B2AD-192A20D7BED9}" destId="{E06771A2-4AF8-43CF-AE60-98BDDADD4E89}" srcOrd="0" destOrd="0" presId="urn:microsoft.com/office/officeart/2005/8/layout/bList2"/>
    <dgm:cxn modelId="{D68E6BB9-CBBE-4671-9B9A-69626D1B71F4}" type="presOf" srcId="{B1F3487A-9E7B-4BB3-98F5-1F4F579DB9EA}" destId="{C04132BE-4D9D-4597-95A0-ADD9EA3C9D3F}" srcOrd="1" destOrd="0" presId="urn:microsoft.com/office/officeart/2005/8/layout/bList2"/>
    <dgm:cxn modelId="{7B07F879-F4A1-43B0-869C-244EADF6F06B}" type="presOf" srcId="{C91C20BC-F827-4A13-BDEC-8F623412A45A}" destId="{1CF17623-0997-4A5E-A8E0-569D9ECF828A}" srcOrd="0" destOrd="0" presId="urn:microsoft.com/office/officeart/2005/8/layout/bList2"/>
    <dgm:cxn modelId="{3CC48665-48F0-4782-A7BC-EB795A1334AB}" srcId="{342B66A2-BB19-4816-815B-8F075920D72B}" destId="{552730BE-6647-4C9F-A537-30E95C6291E0}" srcOrd="0" destOrd="0" parTransId="{A74F976E-D937-4A77-B7BD-9ED5F65E36FA}" sibTransId="{FD3B972A-3D25-4FDF-B0CD-21B96CCB53B2}"/>
    <dgm:cxn modelId="{A0CEA354-F3F4-483B-909E-A396A38CD934}" type="presOf" srcId="{C633EA1A-6F5B-4AAA-B81D-288D2652D9B3}" destId="{F17E28F3-53D8-43BE-A36A-5D24A47CEAD1}" srcOrd="0" destOrd="0" presId="urn:microsoft.com/office/officeart/2005/8/layout/bList2"/>
    <dgm:cxn modelId="{593AC8C2-2587-4434-A03A-C3DDBCFD68B4}" type="presOf" srcId="{DFC52961-87A8-4CBA-A870-49730D234E13}" destId="{91B79A42-EA1C-455E-BB5B-94EE78E8ACF5}" srcOrd="0" destOrd="0" presId="urn:microsoft.com/office/officeart/2005/8/layout/bList2"/>
    <dgm:cxn modelId="{E14D0711-3480-4AED-8D54-D4E42987EA6D}" type="presOf" srcId="{B1F3487A-9E7B-4BB3-98F5-1F4F579DB9EA}" destId="{2D022F0C-1E4B-47F8-9E71-7D8D92B441D1}" srcOrd="0" destOrd="0" presId="urn:microsoft.com/office/officeart/2005/8/layout/bList2"/>
    <dgm:cxn modelId="{FF9FE824-2399-4588-B616-5D45A5E9C422}" type="presOf" srcId="{361C7057-9D3C-4102-94BA-C40C1741476A}" destId="{F9AFD46E-D997-4DFA-AFBB-698318D59323}" srcOrd="0" destOrd="0" presId="urn:microsoft.com/office/officeart/2005/8/layout/bList2"/>
    <dgm:cxn modelId="{59C19102-07E1-4A43-BA61-6C8A53D53CD4}" type="presOf" srcId="{342B66A2-BB19-4816-815B-8F075920D72B}" destId="{13AAD16C-0273-4BF8-AC54-4188A83235AB}" srcOrd="0" destOrd="0" presId="urn:microsoft.com/office/officeart/2005/8/layout/bList2"/>
    <dgm:cxn modelId="{B4E0ABE8-7C41-4877-9319-D419AC78A2DD}" srcId="{361C7057-9D3C-4102-94BA-C40C1741476A}" destId="{0FE02C8A-54F5-4287-BB5E-CE3E3CFD3753}" srcOrd="2" destOrd="0" parTransId="{2711326C-AE79-4CB5-B6AE-1F151A7BE32D}" sibTransId="{3592B883-7EDF-4CA9-9614-0963BE33B721}"/>
    <dgm:cxn modelId="{6CD09E94-51F3-4F0F-B275-B617A5F31EFF}" type="presParOf" srcId="{F9AFD46E-D997-4DFA-AFBB-698318D59323}" destId="{2C330BD1-ADBC-4BEB-A84E-00E0F8959D1E}" srcOrd="0" destOrd="0" presId="urn:microsoft.com/office/officeart/2005/8/layout/bList2"/>
    <dgm:cxn modelId="{30F8FAAC-86A6-41CC-A774-2C0F732AA058}" type="presParOf" srcId="{2C330BD1-ADBC-4BEB-A84E-00E0F8959D1E}" destId="{00AA955A-6AED-4E0D-B088-5F1AE153D5AF}" srcOrd="0" destOrd="0" presId="urn:microsoft.com/office/officeart/2005/8/layout/bList2"/>
    <dgm:cxn modelId="{AEA895D4-4EEF-43ED-BF48-9D29671EE7D9}" type="presParOf" srcId="{2C330BD1-ADBC-4BEB-A84E-00E0F8959D1E}" destId="{13AAD16C-0273-4BF8-AC54-4188A83235AB}" srcOrd="1" destOrd="0" presId="urn:microsoft.com/office/officeart/2005/8/layout/bList2"/>
    <dgm:cxn modelId="{1A3BF48D-27B5-400C-AEED-7872CA8F4164}" type="presParOf" srcId="{2C330BD1-ADBC-4BEB-A84E-00E0F8959D1E}" destId="{52D65BCF-607B-4D6C-9C14-49CC8EA97E96}" srcOrd="2" destOrd="0" presId="urn:microsoft.com/office/officeart/2005/8/layout/bList2"/>
    <dgm:cxn modelId="{9896C980-B3D9-4DA9-8A1E-0A2A775F543B}" type="presParOf" srcId="{2C330BD1-ADBC-4BEB-A84E-00E0F8959D1E}" destId="{35D332E1-E687-46B7-B2E6-C51F2E82A9AB}" srcOrd="3" destOrd="0" presId="urn:microsoft.com/office/officeart/2005/8/layout/bList2"/>
    <dgm:cxn modelId="{55CEF4F9-CE62-4A50-B548-3785A4062730}" type="presParOf" srcId="{F9AFD46E-D997-4DFA-AFBB-698318D59323}" destId="{91B79A42-EA1C-455E-BB5B-94EE78E8ACF5}" srcOrd="1" destOrd="0" presId="urn:microsoft.com/office/officeart/2005/8/layout/bList2"/>
    <dgm:cxn modelId="{14B5A061-363E-4D5F-A993-E02BDD3AA0A1}" type="presParOf" srcId="{F9AFD46E-D997-4DFA-AFBB-698318D59323}" destId="{A8FAD56D-49BB-4FD9-8D00-A5A1944B5DDB}" srcOrd="2" destOrd="0" presId="urn:microsoft.com/office/officeart/2005/8/layout/bList2"/>
    <dgm:cxn modelId="{67BE13C5-915B-4072-9940-57C5332ED1EA}" type="presParOf" srcId="{A8FAD56D-49BB-4FD9-8D00-A5A1944B5DDB}" destId="{E06771A2-4AF8-43CF-AE60-98BDDADD4E89}" srcOrd="0" destOrd="0" presId="urn:microsoft.com/office/officeart/2005/8/layout/bList2"/>
    <dgm:cxn modelId="{26E09CCB-44F5-4558-9DE7-90BE1985AE7B}" type="presParOf" srcId="{A8FAD56D-49BB-4FD9-8D00-A5A1944B5DDB}" destId="{2D022F0C-1E4B-47F8-9E71-7D8D92B441D1}" srcOrd="1" destOrd="0" presId="urn:microsoft.com/office/officeart/2005/8/layout/bList2"/>
    <dgm:cxn modelId="{460C5E2D-D365-46C3-8F79-B8FBDC82AB60}" type="presParOf" srcId="{A8FAD56D-49BB-4FD9-8D00-A5A1944B5DDB}" destId="{C04132BE-4D9D-4597-95A0-ADD9EA3C9D3F}" srcOrd="2" destOrd="0" presId="urn:microsoft.com/office/officeart/2005/8/layout/bList2"/>
    <dgm:cxn modelId="{A5F4A48D-662C-44F7-95C1-1D53C1A66F45}" type="presParOf" srcId="{A8FAD56D-49BB-4FD9-8D00-A5A1944B5DDB}" destId="{D1CFA76A-727C-456B-8D1B-29DA1CEBC4F3}" srcOrd="3" destOrd="0" presId="urn:microsoft.com/office/officeart/2005/8/layout/bList2"/>
    <dgm:cxn modelId="{89F305F9-73A1-4A4F-A5E5-A2C073DD07C8}" type="presParOf" srcId="{F9AFD46E-D997-4DFA-AFBB-698318D59323}" destId="{F17E28F3-53D8-43BE-A36A-5D24A47CEAD1}" srcOrd="3" destOrd="0" presId="urn:microsoft.com/office/officeart/2005/8/layout/bList2"/>
    <dgm:cxn modelId="{5FBCE74F-9DC1-4F72-B2FF-91B452A98FC0}" type="presParOf" srcId="{F9AFD46E-D997-4DFA-AFBB-698318D59323}" destId="{D57571BC-5085-47A4-9DA7-6971A5618CA3}" srcOrd="4" destOrd="0" presId="urn:microsoft.com/office/officeart/2005/8/layout/bList2"/>
    <dgm:cxn modelId="{205DAD77-E9C4-4EB1-9EB7-A3102E9D1C4E}" type="presParOf" srcId="{D57571BC-5085-47A4-9DA7-6971A5618CA3}" destId="{1CF17623-0997-4A5E-A8E0-569D9ECF828A}" srcOrd="0" destOrd="0" presId="urn:microsoft.com/office/officeart/2005/8/layout/bList2"/>
    <dgm:cxn modelId="{411C46A5-793D-4618-A2FB-90E0C33FD027}" type="presParOf" srcId="{D57571BC-5085-47A4-9DA7-6971A5618CA3}" destId="{A83DC878-860C-46B4-91F3-0186035599E7}" srcOrd="1" destOrd="0" presId="urn:microsoft.com/office/officeart/2005/8/layout/bList2"/>
    <dgm:cxn modelId="{B2F88978-C4A5-48D9-B678-10D60543BE25}" type="presParOf" srcId="{D57571BC-5085-47A4-9DA7-6971A5618CA3}" destId="{3F5A5656-243C-4F4D-BCA6-B2DD9D41F1BC}" srcOrd="2" destOrd="0" presId="urn:microsoft.com/office/officeart/2005/8/layout/bList2"/>
    <dgm:cxn modelId="{51448735-FBD1-4886-876F-105DE6F9BA26}" type="presParOf" srcId="{D57571BC-5085-47A4-9DA7-6971A5618CA3}" destId="{41314CE2-2574-4458-A0AF-222A1EC84CA1}" srcOrd="3" destOrd="0" presId="urn:microsoft.com/office/officeart/2005/8/layout/bList2"/>
  </dgm:cxnLst>
  <dgm:bg/>
  <dgm:whole/>
</dgm:dataModel>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D8DC56B5-0155-1E48-A07B-B11CA3DA2EF7}" type="datetimeFigureOut">
              <a:rPr lang="es-ES" smtClean="0"/>
              <a:pPr/>
              <a:t>07/06/2016</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5A84C377-A8C6-A84C-951A-5B5116520694}" type="slidenum">
              <a:rPr lang="es-ES" smtClean="0"/>
              <a:pPr/>
              <a:t>‹Nº›</a:t>
            </a:fld>
            <a:endParaRPr lang="es-ES"/>
          </a:p>
        </p:txBody>
      </p:sp>
    </p:spTree>
    <p:extLst>
      <p:ext uri="{BB962C8B-B14F-4D97-AF65-F5344CB8AC3E}">
        <p14:creationId xmlns="" xmlns:p14="http://schemas.microsoft.com/office/powerpoint/2010/main" val="42889965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D8DC56B5-0155-1E48-A07B-B11CA3DA2EF7}" type="datetimeFigureOut">
              <a:rPr lang="es-ES" smtClean="0"/>
              <a:pPr/>
              <a:t>07/06/2016</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5A84C377-A8C6-A84C-951A-5B5116520694}" type="slidenum">
              <a:rPr lang="es-ES" smtClean="0"/>
              <a:pPr/>
              <a:t>‹Nº›</a:t>
            </a:fld>
            <a:endParaRPr lang="es-ES"/>
          </a:p>
        </p:txBody>
      </p:sp>
    </p:spTree>
    <p:extLst>
      <p:ext uri="{BB962C8B-B14F-4D97-AF65-F5344CB8AC3E}">
        <p14:creationId xmlns="" xmlns:p14="http://schemas.microsoft.com/office/powerpoint/2010/main" val="22308656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D8DC56B5-0155-1E48-A07B-B11CA3DA2EF7}" type="datetimeFigureOut">
              <a:rPr lang="es-ES" smtClean="0"/>
              <a:pPr/>
              <a:t>07/06/2016</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5A84C377-A8C6-A84C-951A-5B5116520694}" type="slidenum">
              <a:rPr lang="es-ES" smtClean="0"/>
              <a:pPr/>
              <a:t>‹Nº›</a:t>
            </a:fld>
            <a:endParaRPr lang="es-ES"/>
          </a:p>
        </p:txBody>
      </p:sp>
    </p:spTree>
    <p:extLst>
      <p:ext uri="{BB962C8B-B14F-4D97-AF65-F5344CB8AC3E}">
        <p14:creationId xmlns="" xmlns:p14="http://schemas.microsoft.com/office/powerpoint/2010/main" val="25123060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D8DC56B5-0155-1E48-A07B-B11CA3DA2EF7}" type="datetimeFigureOut">
              <a:rPr lang="es-ES" smtClean="0"/>
              <a:pPr/>
              <a:t>07/06/2016</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5A84C377-A8C6-A84C-951A-5B5116520694}" type="slidenum">
              <a:rPr lang="es-ES" smtClean="0"/>
              <a:pPr/>
              <a:t>‹Nº›</a:t>
            </a:fld>
            <a:endParaRPr lang="es-ES"/>
          </a:p>
        </p:txBody>
      </p:sp>
    </p:spTree>
    <p:extLst>
      <p:ext uri="{BB962C8B-B14F-4D97-AF65-F5344CB8AC3E}">
        <p14:creationId xmlns="" xmlns:p14="http://schemas.microsoft.com/office/powerpoint/2010/main" val="39772620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D8DC56B5-0155-1E48-A07B-B11CA3DA2EF7}" type="datetimeFigureOut">
              <a:rPr lang="es-ES" smtClean="0"/>
              <a:pPr/>
              <a:t>07/06/2016</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5A84C377-A8C6-A84C-951A-5B5116520694}" type="slidenum">
              <a:rPr lang="es-ES" smtClean="0"/>
              <a:pPr/>
              <a:t>‹Nº›</a:t>
            </a:fld>
            <a:endParaRPr lang="es-ES"/>
          </a:p>
        </p:txBody>
      </p:sp>
    </p:spTree>
    <p:extLst>
      <p:ext uri="{BB962C8B-B14F-4D97-AF65-F5344CB8AC3E}">
        <p14:creationId xmlns="" xmlns:p14="http://schemas.microsoft.com/office/powerpoint/2010/main" val="21374195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D8DC56B5-0155-1E48-A07B-B11CA3DA2EF7}" type="datetimeFigureOut">
              <a:rPr lang="es-ES" smtClean="0"/>
              <a:pPr/>
              <a:t>07/06/2016</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5A84C377-A8C6-A84C-951A-5B5116520694}" type="slidenum">
              <a:rPr lang="es-ES" smtClean="0"/>
              <a:pPr/>
              <a:t>‹Nº›</a:t>
            </a:fld>
            <a:endParaRPr lang="es-ES"/>
          </a:p>
        </p:txBody>
      </p:sp>
    </p:spTree>
    <p:extLst>
      <p:ext uri="{BB962C8B-B14F-4D97-AF65-F5344CB8AC3E}">
        <p14:creationId xmlns="" xmlns:p14="http://schemas.microsoft.com/office/powerpoint/2010/main" val="128573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D8DC56B5-0155-1E48-A07B-B11CA3DA2EF7}" type="datetimeFigureOut">
              <a:rPr lang="es-ES" smtClean="0"/>
              <a:pPr/>
              <a:t>07/06/2016</a:t>
            </a:fld>
            <a:endParaRPr lang="es-ES"/>
          </a:p>
        </p:txBody>
      </p:sp>
      <p:sp>
        <p:nvSpPr>
          <p:cNvPr id="8" name="Marcador de pie de página 7"/>
          <p:cNvSpPr>
            <a:spLocks noGrp="1"/>
          </p:cNvSpPr>
          <p:nvPr>
            <p:ph type="ftr" sz="quarter" idx="11"/>
          </p:nvPr>
        </p:nvSpPr>
        <p:spPr/>
        <p:txBody>
          <a:bodyPr/>
          <a:lstStyle/>
          <a:p>
            <a:endParaRPr lang="es-ES"/>
          </a:p>
        </p:txBody>
      </p:sp>
      <p:sp>
        <p:nvSpPr>
          <p:cNvPr id="9" name="Marcador de número de diapositiva 8"/>
          <p:cNvSpPr>
            <a:spLocks noGrp="1"/>
          </p:cNvSpPr>
          <p:nvPr>
            <p:ph type="sldNum" sz="quarter" idx="12"/>
          </p:nvPr>
        </p:nvSpPr>
        <p:spPr/>
        <p:txBody>
          <a:bodyPr/>
          <a:lstStyle/>
          <a:p>
            <a:fld id="{5A84C377-A8C6-A84C-951A-5B5116520694}" type="slidenum">
              <a:rPr lang="es-ES" smtClean="0"/>
              <a:pPr/>
              <a:t>‹Nº›</a:t>
            </a:fld>
            <a:endParaRPr lang="es-ES"/>
          </a:p>
        </p:txBody>
      </p:sp>
    </p:spTree>
    <p:extLst>
      <p:ext uri="{BB962C8B-B14F-4D97-AF65-F5344CB8AC3E}">
        <p14:creationId xmlns="" xmlns:p14="http://schemas.microsoft.com/office/powerpoint/2010/main" val="291093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D8DC56B5-0155-1E48-A07B-B11CA3DA2EF7}" type="datetimeFigureOut">
              <a:rPr lang="es-ES" smtClean="0"/>
              <a:pPr/>
              <a:t>07/06/2016</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5A84C377-A8C6-A84C-951A-5B5116520694}" type="slidenum">
              <a:rPr lang="es-ES" smtClean="0"/>
              <a:pPr/>
              <a:t>‹Nº›</a:t>
            </a:fld>
            <a:endParaRPr lang="es-ES"/>
          </a:p>
        </p:txBody>
      </p:sp>
    </p:spTree>
    <p:extLst>
      <p:ext uri="{BB962C8B-B14F-4D97-AF65-F5344CB8AC3E}">
        <p14:creationId xmlns="" xmlns:p14="http://schemas.microsoft.com/office/powerpoint/2010/main" val="929132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D8DC56B5-0155-1E48-A07B-B11CA3DA2EF7}" type="datetimeFigureOut">
              <a:rPr lang="es-ES" smtClean="0"/>
              <a:pPr/>
              <a:t>07/06/2016</a:t>
            </a:fld>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5A84C377-A8C6-A84C-951A-5B5116520694}" type="slidenum">
              <a:rPr lang="es-ES" smtClean="0"/>
              <a:pPr/>
              <a:t>‹Nº›</a:t>
            </a:fld>
            <a:endParaRPr lang="es-ES"/>
          </a:p>
        </p:txBody>
      </p:sp>
    </p:spTree>
    <p:extLst>
      <p:ext uri="{BB962C8B-B14F-4D97-AF65-F5344CB8AC3E}">
        <p14:creationId xmlns="" xmlns:p14="http://schemas.microsoft.com/office/powerpoint/2010/main" val="955405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D8DC56B5-0155-1E48-A07B-B11CA3DA2EF7}" type="datetimeFigureOut">
              <a:rPr lang="es-ES" smtClean="0"/>
              <a:pPr/>
              <a:t>07/06/2016</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5A84C377-A8C6-A84C-951A-5B5116520694}" type="slidenum">
              <a:rPr lang="es-ES" smtClean="0"/>
              <a:pPr/>
              <a:t>‹Nº›</a:t>
            </a:fld>
            <a:endParaRPr lang="es-ES"/>
          </a:p>
        </p:txBody>
      </p:sp>
    </p:spTree>
    <p:extLst>
      <p:ext uri="{BB962C8B-B14F-4D97-AF65-F5344CB8AC3E}">
        <p14:creationId xmlns="" xmlns:p14="http://schemas.microsoft.com/office/powerpoint/2010/main" val="635735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D8DC56B5-0155-1E48-A07B-B11CA3DA2EF7}" type="datetimeFigureOut">
              <a:rPr lang="es-ES" smtClean="0"/>
              <a:pPr/>
              <a:t>07/06/2016</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5A84C377-A8C6-A84C-951A-5B5116520694}" type="slidenum">
              <a:rPr lang="es-ES" smtClean="0"/>
              <a:pPr/>
              <a:t>‹Nº›</a:t>
            </a:fld>
            <a:endParaRPr lang="es-ES"/>
          </a:p>
        </p:txBody>
      </p:sp>
    </p:spTree>
    <p:extLst>
      <p:ext uri="{BB962C8B-B14F-4D97-AF65-F5344CB8AC3E}">
        <p14:creationId xmlns="" xmlns:p14="http://schemas.microsoft.com/office/powerpoint/2010/main" val="29495092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DC56B5-0155-1E48-A07B-B11CA3DA2EF7}" type="datetimeFigureOut">
              <a:rPr lang="es-ES" smtClean="0"/>
              <a:pPr/>
              <a:t>07/06/2016</a:t>
            </a:fld>
            <a:endParaRPr lang="es-ES"/>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84C377-A8C6-A84C-951A-5B5116520694}" type="slidenum">
              <a:rPr lang="es-ES" smtClean="0"/>
              <a:pPr/>
              <a:t>‹Nº›</a:t>
            </a:fld>
            <a:endParaRPr lang="es-ES"/>
          </a:p>
        </p:txBody>
      </p:sp>
    </p:spTree>
    <p:extLst>
      <p:ext uri="{BB962C8B-B14F-4D97-AF65-F5344CB8AC3E}">
        <p14:creationId xmlns="" xmlns:p14="http://schemas.microsoft.com/office/powerpoint/2010/main" val="14927560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444500" y="1409700"/>
            <a:ext cx="7772400" cy="1885950"/>
          </a:xfrm>
        </p:spPr>
        <p:txBody>
          <a:bodyPr>
            <a:noAutofit/>
          </a:bodyPr>
          <a:lstStyle/>
          <a:p>
            <a:r>
              <a:rPr lang="es-ES" sz="3200" b="1" i="1" dirty="0" smtClean="0"/>
              <a:t/>
            </a:r>
            <a:br>
              <a:rPr lang="es-ES" sz="3200" b="1" i="1" dirty="0" smtClean="0"/>
            </a:br>
            <a:r>
              <a:rPr lang="es-ES" sz="3200" b="1" i="1" dirty="0" smtClean="0"/>
              <a:t>“¿Cómo desde el Instituto de Turismo del Meta se trabaja por la protección de los derechos de los niños?</a:t>
            </a:r>
            <a:endParaRPr lang="es-ES" sz="3200" b="1" i="1" dirty="0"/>
          </a:p>
        </p:txBody>
      </p:sp>
      <p:sp>
        <p:nvSpPr>
          <p:cNvPr id="3" name="Subtítulo 2"/>
          <p:cNvSpPr>
            <a:spLocks noGrp="1"/>
          </p:cNvSpPr>
          <p:nvPr>
            <p:ph type="subTitle" idx="1"/>
          </p:nvPr>
        </p:nvSpPr>
        <p:spPr/>
        <p:txBody>
          <a:bodyPr>
            <a:normAutofit/>
          </a:bodyPr>
          <a:lstStyle/>
          <a:p>
            <a:r>
              <a:rPr lang="es-ES" b="1" dirty="0" smtClean="0"/>
              <a:t>Prevención </a:t>
            </a:r>
            <a:r>
              <a:rPr lang="es-ES" b="1" dirty="0" smtClean="0"/>
              <a:t>de la Explotación Sexual Comercial de Niños y Niñas - ESCNNA</a:t>
            </a:r>
            <a:endParaRPr lang="es-ES" b="1" dirty="0"/>
          </a:p>
        </p:txBody>
      </p:sp>
    </p:spTree>
    <p:extLst>
      <p:ext uri="{BB962C8B-B14F-4D97-AF65-F5344CB8AC3E}">
        <p14:creationId xmlns="" xmlns:p14="http://schemas.microsoft.com/office/powerpoint/2010/main" val="3518436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241300" y="660401"/>
            <a:ext cx="7772400" cy="507999"/>
          </a:xfrm>
        </p:spPr>
        <p:txBody>
          <a:bodyPr>
            <a:normAutofit/>
          </a:bodyPr>
          <a:lstStyle/>
          <a:p>
            <a:pPr algn="just"/>
            <a:r>
              <a:rPr lang="es-ES" sz="2400" b="1" i="1" dirty="0" smtClean="0"/>
              <a:t>I. Situación de los Niños en Colombia.</a:t>
            </a:r>
            <a:endParaRPr lang="es-ES" sz="2400" b="1" dirty="0"/>
          </a:p>
        </p:txBody>
      </p:sp>
      <p:sp>
        <p:nvSpPr>
          <p:cNvPr id="3" name="Subtítulo 2"/>
          <p:cNvSpPr>
            <a:spLocks noGrp="1"/>
          </p:cNvSpPr>
          <p:nvPr>
            <p:ph type="subTitle" idx="1"/>
          </p:nvPr>
        </p:nvSpPr>
        <p:spPr>
          <a:xfrm>
            <a:off x="520700" y="1955800"/>
            <a:ext cx="6667500" cy="2552700"/>
          </a:xfrm>
        </p:spPr>
        <p:txBody>
          <a:bodyPr>
            <a:normAutofit fontScale="92500" lnSpcReduction="20000"/>
          </a:bodyPr>
          <a:lstStyle/>
          <a:p>
            <a:pPr algn="just">
              <a:spcBef>
                <a:spcPts val="0"/>
              </a:spcBef>
            </a:pPr>
            <a:r>
              <a:rPr lang="es-ES" sz="3300" b="1" dirty="0" smtClean="0">
                <a:solidFill>
                  <a:schemeClr val="tx1"/>
                </a:solidFill>
              </a:rPr>
              <a:t>La ESCNNA asociada a Viajes y Turismo.</a:t>
            </a:r>
          </a:p>
          <a:p>
            <a:pPr algn="just">
              <a:spcBef>
                <a:spcPts val="0"/>
              </a:spcBef>
            </a:pPr>
            <a:endParaRPr lang="es-ES" dirty="0" smtClean="0">
              <a:solidFill>
                <a:schemeClr val="tx1"/>
              </a:solidFill>
            </a:endParaRPr>
          </a:p>
          <a:p>
            <a:pPr algn="just">
              <a:spcBef>
                <a:spcPts val="0"/>
              </a:spcBef>
            </a:pPr>
            <a:r>
              <a:rPr lang="es-ES" b="1" dirty="0" smtClean="0">
                <a:solidFill>
                  <a:schemeClr val="tx1"/>
                </a:solidFill>
              </a:rPr>
              <a:t>La actividad del El Turismo </a:t>
            </a:r>
            <a:r>
              <a:rPr lang="es-ES" b="1" dirty="0" smtClean="0">
                <a:solidFill>
                  <a:srgbClr val="FF0000"/>
                </a:solidFill>
              </a:rPr>
              <a:t>NO ES  </a:t>
            </a:r>
            <a:r>
              <a:rPr lang="es-ES" b="1" dirty="0" smtClean="0">
                <a:solidFill>
                  <a:schemeClr val="tx1"/>
                </a:solidFill>
              </a:rPr>
              <a:t>un causante de la ESCNNA pero </a:t>
            </a:r>
            <a:r>
              <a:rPr lang="es-ES" b="1" dirty="0" smtClean="0">
                <a:solidFill>
                  <a:srgbClr val="FF0000"/>
                </a:solidFill>
              </a:rPr>
              <a:t>SI ES </a:t>
            </a:r>
            <a:r>
              <a:rPr lang="es-ES" b="1" dirty="0" smtClean="0">
                <a:solidFill>
                  <a:schemeClr val="tx1"/>
                </a:solidFill>
              </a:rPr>
              <a:t>un vehículo propicio para el desarrollo de esta práctica.</a:t>
            </a:r>
          </a:p>
          <a:p>
            <a:pPr algn="just">
              <a:spcBef>
                <a:spcPts val="0"/>
              </a:spcBef>
              <a:buFont typeface="Calibri" pitchFamily="34" charset="0"/>
              <a:buChar char="⁻"/>
            </a:pPr>
            <a:endParaRPr lang="es-ES" sz="1300" b="1" dirty="0" smtClean="0">
              <a:solidFill>
                <a:schemeClr val="tx1"/>
              </a:solidFill>
            </a:endParaRPr>
          </a:p>
        </p:txBody>
      </p:sp>
    </p:spTree>
    <p:extLst>
      <p:ext uri="{BB962C8B-B14F-4D97-AF65-F5344CB8AC3E}">
        <p14:creationId xmlns="" xmlns:p14="http://schemas.microsoft.com/office/powerpoint/2010/main" val="3518436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241300" y="660401"/>
            <a:ext cx="7772400" cy="507999"/>
          </a:xfrm>
        </p:spPr>
        <p:txBody>
          <a:bodyPr>
            <a:normAutofit/>
          </a:bodyPr>
          <a:lstStyle/>
          <a:p>
            <a:pPr algn="just"/>
            <a:r>
              <a:rPr lang="es-ES" sz="2400" b="1" i="1" dirty="0" smtClean="0"/>
              <a:t>I. Situación de los Niños en Colombia.</a:t>
            </a:r>
            <a:endParaRPr lang="es-ES" sz="2400" b="1" dirty="0"/>
          </a:p>
        </p:txBody>
      </p:sp>
      <p:sp>
        <p:nvSpPr>
          <p:cNvPr id="3" name="Subtítulo 2"/>
          <p:cNvSpPr>
            <a:spLocks noGrp="1"/>
          </p:cNvSpPr>
          <p:nvPr>
            <p:ph type="subTitle" idx="1"/>
          </p:nvPr>
        </p:nvSpPr>
        <p:spPr>
          <a:xfrm>
            <a:off x="520700" y="1346200"/>
            <a:ext cx="6667500" cy="4140200"/>
          </a:xfrm>
        </p:spPr>
        <p:txBody>
          <a:bodyPr>
            <a:noAutofit/>
          </a:bodyPr>
          <a:lstStyle/>
          <a:p>
            <a:pPr algn="just">
              <a:spcBef>
                <a:spcPts val="0"/>
              </a:spcBef>
            </a:pPr>
            <a:r>
              <a:rPr lang="es-ES" sz="2400" b="1" dirty="0" smtClean="0">
                <a:solidFill>
                  <a:schemeClr val="tx1"/>
                </a:solidFill>
              </a:rPr>
              <a:t>La ESCNNA asociada a Viajes y Turismo.</a:t>
            </a:r>
          </a:p>
          <a:p>
            <a:pPr algn="just">
              <a:spcBef>
                <a:spcPts val="0"/>
              </a:spcBef>
            </a:pPr>
            <a:endParaRPr lang="es-ES" sz="1800" dirty="0" smtClean="0">
              <a:solidFill>
                <a:schemeClr val="tx1"/>
              </a:solidFill>
            </a:endParaRPr>
          </a:p>
          <a:p>
            <a:pPr algn="just">
              <a:spcBef>
                <a:spcPts val="0"/>
              </a:spcBef>
            </a:pPr>
            <a:r>
              <a:rPr lang="es-CO" sz="1800" dirty="0" smtClean="0">
                <a:solidFill>
                  <a:schemeClr val="tx1"/>
                </a:solidFill>
              </a:rPr>
              <a:t>En el trascurso del tiempo las redes delictivas han adoptado varias estrategias para ocultar sus actividades irregulares sobrepasando los controles policivos y sociales de los territorios por los que transitan o cometen algún acto ilícito, es así como el sector económico del turismo se ha convertido en el escenario ideal para ocultar actividades irregulares y delictivas, que atentan incluso contra la dignidad humana. El sector turístico es atractivo por ofrecer la posibilidad a las redes delictivas de aumentar sus ingresos, ya que cuenta con una infraestructura confortable y cambiante, que provee la posibilidad de captar clientes que demanden servicios sexuales y a los cuales su condición de turista les otorga anonimato por ser personas que no residen ni frecuentan constantemente el destino.</a:t>
            </a:r>
            <a:endParaRPr lang="es-ES" sz="1800" b="1" dirty="0" smtClean="0">
              <a:solidFill>
                <a:schemeClr val="tx1"/>
              </a:solidFill>
            </a:endParaRPr>
          </a:p>
        </p:txBody>
      </p:sp>
    </p:spTree>
    <p:extLst>
      <p:ext uri="{BB962C8B-B14F-4D97-AF65-F5344CB8AC3E}">
        <p14:creationId xmlns="" xmlns:p14="http://schemas.microsoft.com/office/powerpoint/2010/main" val="3518436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241300" y="660401"/>
            <a:ext cx="7772400" cy="507999"/>
          </a:xfrm>
        </p:spPr>
        <p:txBody>
          <a:bodyPr>
            <a:normAutofit/>
          </a:bodyPr>
          <a:lstStyle/>
          <a:p>
            <a:pPr algn="just"/>
            <a:r>
              <a:rPr lang="es-ES" sz="2400" b="1" i="1" dirty="0" smtClean="0"/>
              <a:t>I. Situación de los Niños en Colombia.</a:t>
            </a:r>
            <a:endParaRPr lang="es-ES" sz="2400" b="1" dirty="0"/>
          </a:p>
        </p:txBody>
      </p:sp>
      <p:sp>
        <p:nvSpPr>
          <p:cNvPr id="3" name="Subtítulo 2"/>
          <p:cNvSpPr>
            <a:spLocks noGrp="1"/>
          </p:cNvSpPr>
          <p:nvPr>
            <p:ph type="subTitle" idx="1"/>
          </p:nvPr>
        </p:nvSpPr>
        <p:spPr>
          <a:xfrm>
            <a:off x="520700" y="1346200"/>
            <a:ext cx="6667500" cy="4140200"/>
          </a:xfrm>
        </p:spPr>
        <p:txBody>
          <a:bodyPr>
            <a:noAutofit/>
          </a:bodyPr>
          <a:lstStyle/>
          <a:p>
            <a:pPr algn="just">
              <a:spcBef>
                <a:spcPts val="0"/>
              </a:spcBef>
            </a:pPr>
            <a:r>
              <a:rPr lang="es-ES" sz="2400" b="1" dirty="0" smtClean="0">
                <a:solidFill>
                  <a:schemeClr val="tx1"/>
                </a:solidFill>
              </a:rPr>
              <a:t>La ESCNNA asociada a Viajes y Turismo.</a:t>
            </a:r>
          </a:p>
          <a:p>
            <a:pPr algn="just">
              <a:spcBef>
                <a:spcPts val="0"/>
              </a:spcBef>
            </a:pPr>
            <a:endParaRPr lang="es-ES" sz="1200" dirty="0" smtClean="0">
              <a:solidFill>
                <a:schemeClr val="tx1"/>
              </a:solidFill>
            </a:endParaRPr>
          </a:p>
          <a:p>
            <a:pPr algn="just">
              <a:spcBef>
                <a:spcPts val="0"/>
              </a:spcBef>
            </a:pPr>
            <a:r>
              <a:rPr lang="es-CO" sz="2400" b="1" dirty="0" smtClean="0">
                <a:solidFill>
                  <a:schemeClr val="tx1"/>
                </a:solidFill>
              </a:rPr>
              <a:t>Genera:</a:t>
            </a:r>
          </a:p>
          <a:p>
            <a:pPr algn="just">
              <a:spcBef>
                <a:spcPts val="0"/>
              </a:spcBef>
            </a:pPr>
            <a:endParaRPr lang="es-CO" sz="1200" b="1" dirty="0" smtClean="0">
              <a:solidFill>
                <a:schemeClr val="tx1"/>
              </a:solidFill>
            </a:endParaRPr>
          </a:p>
          <a:p>
            <a:pPr marL="342900" indent="-342900" algn="just">
              <a:spcBef>
                <a:spcPts val="0"/>
              </a:spcBef>
              <a:buAutoNum type="arabicPeriod"/>
            </a:pPr>
            <a:r>
              <a:rPr lang="es-CO" sz="2400" dirty="0" smtClean="0">
                <a:solidFill>
                  <a:schemeClr val="tx1"/>
                </a:solidFill>
              </a:rPr>
              <a:t>Negación de la esencia del turismo.</a:t>
            </a:r>
          </a:p>
          <a:p>
            <a:pPr marL="342900" indent="-342900" algn="just">
              <a:spcBef>
                <a:spcPts val="0"/>
              </a:spcBef>
              <a:buAutoNum type="arabicPeriod"/>
            </a:pPr>
            <a:r>
              <a:rPr lang="es-CO" sz="2400" dirty="0" smtClean="0">
                <a:solidFill>
                  <a:schemeClr val="tx1"/>
                </a:solidFill>
              </a:rPr>
              <a:t>Vulnera objetivos generales.</a:t>
            </a:r>
          </a:p>
          <a:p>
            <a:pPr marL="342900" indent="-342900" algn="just">
              <a:spcBef>
                <a:spcPts val="0"/>
              </a:spcBef>
              <a:buAutoNum type="arabicPeriod"/>
            </a:pPr>
            <a:r>
              <a:rPr lang="es-CO" sz="2400" dirty="0" smtClean="0">
                <a:solidFill>
                  <a:schemeClr val="tx1"/>
                </a:solidFill>
              </a:rPr>
              <a:t>Disminución de la Seguridad del Destino.</a:t>
            </a:r>
          </a:p>
          <a:p>
            <a:pPr marL="342900" indent="-342900" algn="just">
              <a:spcBef>
                <a:spcPts val="0"/>
              </a:spcBef>
              <a:buAutoNum type="arabicPeriod"/>
            </a:pPr>
            <a:r>
              <a:rPr lang="es-CO" sz="2400" dirty="0" smtClean="0">
                <a:solidFill>
                  <a:schemeClr val="tx1"/>
                </a:solidFill>
              </a:rPr>
              <a:t>Reducción de frecuencia de visitas de turistas.</a:t>
            </a:r>
          </a:p>
          <a:p>
            <a:pPr marL="342900" indent="-342900" algn="just">
              <a:spcBef>
                <a:spcPts val="0"/>
              </a:spcBef>
              <a:buAutoNum type="arabicPeriod"/>
            </a:pPr>
            <a:r>
              <a:rPr lang="es-CO" sz="2400" dirty="0" smtClean="0">
                <a:solidFill>
                  <a:schemeClr val="tx1"/>
                </a:solidFill>
              </a:rPr>
              <a:t>Baja Ocupación.</a:t>
            </a:r>
          </a:p>
          <a:p>
            <a:pPr marL="342900" indent="-342900" algn="just">
              <a:spcBef>
                <a:spcPts val="0"/>
              </a:spcBef>
              <a:buAutoNum type="arabicPeriod"/>
            </a:pPr>
            <a:r>
              <a:rPr lang="es-CO" sz="2400" dirty="0" smtClean="0">
                <a:solidFill>
                  <a:schemeClr val="tx1"/>
                </a:solidFill>
              </a:rPr>
              <a:t>Desempleo.</a:t>
            </a:r>
          </a:p>
          <a:p>
            <a:pPr marL="342900" indent="-342900" algn="just">
              <a:spcBef>
                <a:spcPts val="0"/>
              </a:spcBef>
              <a:buAutoNum type="arabicPeriod"/>
            </a:pPr>
            <a:r>
              <a:rPr lang="es-CO" sz="2400" dirty="0" smtClean="0">
                <a:solidFill>
                  <a:schemeClr val="tx1"/>
                </a:solidFill>
              </a:rPr>
              <a:t>Desvalorización de los predios.</a:t>
            </a:r>
          </a:p>
          <a:p>
            <a:pPr marL="342900" indent="-342900" algn="just">
              <a:spcBef>
                <a:spcPts val="0"/>
              </a:spcBef>
              <a:buAutoNum type="arabicPeriod"/>
            </a:pPr>
            <a:r>
              <a:rPr lang="es-CO" sz="2400" dirty="0" smtClean="0">
                <a:solidFill>
                  <a:schemeClr val="tx1"/>
                </a:solidFill>
              </a:rPr>
              <a:t>Pérdidas económicas a largo plazo.</a:t>
            </a:r>
            <a:endParaRPr lang="es-ES" sz="2400" dirty="0" smtClean="0">
              <a:solidFill>
                <a:schemeClr val="tx1"/>
              </a:solidFill>
            </a:endParaRPr>
          </a:p>
        </p:txBody>
      </p:sp>
    </p:spTree>
    <p:extLst>
      <p:ext uri="{BB962C8B-B14F-4D97-AF65-F5344CB8AC3E}">
        <p14:creationId xmlns="" xmlns:p14="http://schemas.microsoft.com/office/powerpoint/2010/main" val="3518436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241300" y="660401"/>
            <a:ext cx="7772400" cy="507999"/>
          </a:xfrm>
        </p:spPr>
        <p:txBody>
          <a:bodyPr>
            <a:normAutofit/>
          </a:bodyPr>
          <a:lstStyle/>
          <a:p>
            <a:pPr algn="just"/>
            <a:r>
              <a:rPr lang="es-ES" sz="2400" b="1" i="1" dirty="0" smtClean="0"/>
              <a:t>I. Situación de los Niños en Colombia.</a:t>
            </a:r>
            <a:endParaRPr lang="es-ES" sz="2400" b="1" dirty="0"/>
          </a:p>
        </p:txBody>
      </p:sp>
      <p:sp>
        <p:nvSpPr>
          <p:cNvPr id="3" name="Subtítulo 2"/>
          <p:cNvSpPr>
            <a:spLocks noGrp="1"/>
          </p:cNvSpPr>
          <p:nvPr>
            <p:ph type="subTitle" idx="1"/>
          </p:nvPr>
        </p:nvSpPr>
        <p:spPr>
          <a:xfrm>
            <a:off x="520700" y="1168400"/>
            <a:ext cx="6667500" cy="4140200"/>
          </a:xfrm>
        </p:spPr>
        <p:txBody>
          <a:bodyPr>
            <a:noAutofit/>
          </a:bodyPr>
          <a:lstStyle/>
          <a:p>
            <a:pPr algn="just">
              <a:spcBef>
                <a:spcPts val="0"/>
              </a:spcBef>
            </a:pPr>
            <a:r>
              <a:rPr lang="es-ES" sz="2000" b="1" dirty="0" smtClean="0">
                <a:solidFill>
                  <a:schemeClr val="tx1"/>
                </a:solidFill>
              </a:rPr>
              <a:t>La ESCNNA asociada a Viajes y Turismo.</a:t>
            </a:r>
          </a:p>
          <a:p>
            <a:pPr algn="just">
              <a:spcBef>
                <a:spcPts val="0"/>
              </a:spcBef>
            </a:pPr>
            <a:endParaRPr lang="es-ES" sz="1200" dirty="0" smtClean="0">
              <a:solidFill>
                <a:schemeClr val="tx1"/>
              </a:solidFill>
            </a:endParaRPr>
          </a:p>
          <a:p>
            <a:pPr algn="just">
              <a:spcBef>
                <a:spcPts val="0"/>
              </a:spcBef>
            </a:pPr>
            <a:r>
              <a:rPr lang="es-CO" sz="2000" b="1" dirty="0" smtClean="0">
                <a:solidFill>
                  <a:schemeClr val="tx1"/>
                </a:solidFill>
              </a:rPr>
              <a:t>Cifras Relevantes </a:t>
            </a:r>
          </a:p>
          <a:p>
            <a:pPr algn="just">
              <a:spcBef>
                <a:spcPts val="0"/>
              </a:spcBef>
            </a:pPr>
            <a:endParaRPr lang="es-CO" sz="1200" b="1" dirty="0" smtClean="0">
              <a:solidFill>
                <a:schemeClr val="tx1"/>
              </a:solidFill>
            </a:endParaRPr>
          </a:p>
          <a:p>
            <a:pPr algn="just">
              <a:spcBef>
                <a:spcPts val="0"/>
              </a:spcBef>
            </a:pPr>
            <a:endParaRPr lang="es-CO" sz="2400" b="1" dirty="0" smtClean="0">
              <a:solidFill>
                <a:schemeClr val="tx1"/>
              </a:solidFill>
            </a:endParaRPr>
          </a:p>
          <a:p>
            <a:pPr algn="just">
              <a:spcBef>
                <a:spcPts val="0"/>
              </a:spcBef>
            </a:pPr>
            <a:r>
              <a:rPr lang="es-CO" sz="1200" b="1" dirty="0" smtClean="0">
                <a:solidFill>
                  <a:schemeClr val="tx1"/>
                </a:solidFill>
              </a:rPr>
              <a:t> 	</a:t>
            </a:r>
          </a:p>
        </p:txBody>
      </p:sp>
      <p:sp>
        <p:nvSpPr>
          <p:cNvPr id="7" name="6 Más"/>
          <p:cNvSpPr/>
          <p:nvPr/>
        </p:nvSpPr>
        <p:spPr>
          <a:xfrm>
            <a:off x="2311400" y="2387598"/>
            <a:ext cx="1435100" cy="1155701"/>
          </a:xfrm>
          <a:prstGeom prst="mathPlus">
            <a:avLst/>
          </a:prstGeom>
          <a:solidFill>
            <a:srgbClr val="FF4747"/>
          </a:solidFill>
          <a:ln>
            <a:solidFill>
              <a:srgbClr val="FF474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8" name="7 CuadroTexto"/>
          <p:cNvSpPr txBox="1"/>
          <p:nvPr/>
        </p:nvSpPr>
        <p:spPr>
          <a:xfrm>
            <a:off x="3746500" y="2679700"/>
            <a:ext cx="2603500" cy="584775"/>
          </a:xfrm>
          <a:prstGeom prst="rect">
            <a:avLst/>
          </a:prstGeom>
          <a:noFill/>
        </p:spPr>
        <p:txBody>
          <a:bodyPr wrap="square" rtlCol="0">
            <a:spAutoFit/>
          </a:bodyPr>
          <a:lstStyle/>
          <a:p>
            <a:pPr algn="ctr"/>
            <a:r>
              <a:rPr lang="es-CO" sz="3200" b="1" dirty="0" smtClean="0"/>
              <a:t>600 Millones</a:t>
            </a:r>
            <a:endParaRPr lang="es-CO" sz="3200" b="1" dirty="0"/>
          </a:p>
        </p:txBody>
      </p:sp>
      <p:graphicFrame>
        <p:nvGraphicFramePr>
          <p:cNvPr id="9" name="8 Diagrama"/>
          <p:cNvGraphicFramePr/>
          <p:nvPr/>
        </p:nvGraphicFramePr>
        <p:xfrm>
          <a:off x="520700" y="2184400"/>
          <a:ext cx="6616700" cy="44577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10 CuadroTexto"/>
          <p:cNvSpPr txBox="1"/>
          <p:nvPr/>
        </p:nvSpPr>
        <p:spPr>
          <a:xfrm>
            <a:off x="2311400" y="4089400"/>
            <a:ext cx="6400800" cy="461665"/>
          </a:xfrm>
          <a:prstGeom prst="rect">
            <a:avLst/>
          </a:prstGeom>
          <a:noFill/>
        </p:spPr>
        <p:txBody>
          <a:bodyPr wrap="square" rtlCol="0">
            <a:spAutoFit/>
          </a:bodyPr>
          <a:lstStyle/>
          <a:p>
            <a:r>
              <a:rPr lang="es-CO" sz="2400" b="1" dirty="0" smtClean="0"/>
              <a:t>20% Buscan Sexo en sus desplazamientos</a:t>
            </a:r>
            <a:endParaRPr lang="es-CO" sz="2400" b="1" dirty="0"/>
          </a:p>
        </p:txBody>
      </p:sp>
      <p:sp>
        <p:nvSpPr>
          <p:cNvPr id="12" name="11 CuadroTexto"/>
          <p:cNvSpPr txBox="1"/>
          <p:nvPr/>
        </p:nvSpPr>
        <p:spPr>
          <a:xfrm>
            <a:off x="2540000" y="5654020"/>
            <a:ext cx="6400800" cy="523220"/>
          </a:xfrm>
          <a:prstGeom prst="rect">
            <a:avLst/>
          </a:prstGeom>
          <a:noFill/>
        </p:spPr>
        <p:txBody>
          <a:bodyPr wrap="square" rtlCol="0">
            <a:spAutoFit/>
          </a:bodyPr>
          <a:lstStyle/>
          <a:p>
            <a:r>
              <a:rPr lang="es-CO" sz="2800" b="1" dirty="0" smtClean="0"/>
              <a:t>20% Confiesa tendencias pedófilas.</a:t>
            </a:r>
            <a:endParaRPr lang="es-CO" sz="2800" b="1" dirty="0"/>
          </a:p>
        </p:txBody>
      </p:sp>
    </p:spTree>
    <p:extLst>
      <p:ext uri="{BB962C8B-B14F-4D97-AF65-F5344CB8AC3E}">
        <p14:creationId xmlns="" xmlns:p14="http://schemas.microsoft.com/office/powerpoint/2010/main" val="3518436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241300" y="660401"/>
            <a:ext cx="7772400" cy="507999"/>
          </a:xfrm>
        </p:spPr>
        <p:txBody>
          <a:bodyPr>
            <a:normAutofit/>
          </a:bodyPr>
          <a:lstStyle/>
          <a:p>
            <a:pPr algn="just"/>
            <a:r>
              <a:rPr lang="es-ES" sz="2400" b="1" i="1" dirty="0" smtClean="0"/>
              <a:t>I. Situación de los Niños en Colombia.</a:t>
            </a:r>
            <a:endParaRPr lang="es-ES" sz="2400" b="1" dirty="0"/>
          </a:p>
        </p:txBody>
      </p:sp>
      <p:sp>
        <p:nvSpPr>
          <p:cNvPr id="3" name="Subtítulo 2"/>
          <p:cNvSpPr>
            <a:spLocks noGrp="1"/>
          </p:cNvSpPr>
          <p:nvPr>
            <p:ph type="subTitle" idx="1"/>
          </p:nvPr>
        </p:nvSpPr>
        <p:spPr>
          <a:xfrm>
            <a:off x="520700" y="1168400"/>
            <a:ext cx="6667500" cy="4140200"/>
          </a:xfrm>
        </p:spPr>
        <p:txBody>
          <a:bodyPr>
            <a:noAutofit/>
          </a:bodyPr>
          <a:lstStyle/>
          <a:p>
            <a:pPr algn="just">
              <a:spcBef>
                <a:spcPts val="0"/>
              </a:spcBef>
            </a:pPr>
            <a:r>
              <a:rPr lang="es-ES" sz="2000" b="1" dirty="0" smtClean="0">
                <a:solidFill>
                  <a:schemeClr val="tx1"/>
                </a:solidFill>
              </a:rPr>
              <a:t>La ESCNNA asociada a Viajes y Turismo.</a:t>
            </a:r>
          </a:p>
          <a:p>
            <a:pPr algn="just">
              <a:spcBef>
                <a:spcPts val="0"/>
              </a:spcBef>
            </a:pPr>
            <a:endParaRPr lang="es-ES" sz="1200" dirty="0" smtClean="0">
              <a:solidFill>
                <a:schemeClr val="tx1"/>
              </a:solidFill>
            </a:endParaRPr>
          </a:p>
          <a:p>
            <a:pPr algn="just">
              <a:spcBef>
                <a:spcPts val="0"/>
              </a:spcBef>
            </a:pPr>
            <a:r>
              <a:rPr lang="es-CO" sz="2000" b="1" dirty="0" smtClean="0">
                <a:solidFill>
                  <a:schemeClr val="tx1"/>
                </a:solidFill>
              </a:rPr>
              <a:t>Cifras Relevantes </a:t>
            </a:r>
          </a:p>
          <a:p>
            <a:pPr algn="just">
              <a:spcBef>
                <a:spcPts val="0"/>
              </a:spcBef>
            </a:pPr>
            <a:endParaRPr lang="es-CO" sz="1200" b="1" dirty="0" smtClean="0">
              <a:solidFill>
                <a:schemeClr val="tx1"/>
              </a:solidFill>
            </a:endParaRPr>
          </a:p>
          <a:p>
            <a:pPr algn="just">
              <a:spcBef>
                <a:spcPts val="0"/>
              </a:spcBef>
            </a:pPr>
            <a:endParaRPr lang="es-CO" sz="2400" b="1" dirty="0" smtClean="0">
              <a:solidFill>
                <a:schemeClr val="tx1"/>
              </a:solidFill>
            </a:endParaRPr>
          </a:p>
          <a:p>
            <a:pPr algn="just">
              <a:spcBef>
                <a:spcPts val="0"/>
              </a:spcBef>
            </a:pPr>
            <a:r>
              <a:rPr lang="es-CO" sz="1200" b="1" dirty="0" smtClean="0">
                <a:solidFill>
                  <a:schemeClr val="tx1"/>
                </a:solidFill>
              </a:rPr>
              <a:t> 	</a:t>
            </a:r>
          </a:p>
        </p:txBody>
      </p:sp>
      <p:sp>
        <p:nvSpPr>
          <p:cNvPr id="7" name="6 Más"/>
          <p:cNvSpPr/>
          <p:nvPr/>
        </p:nvSpPr>
        <p:spPr>
          <a:xfrm>
            <a:off x="0" y="2578674"/>
            <a:ext cx="2806700" cy="2336226"/>
          </a:xfrm>
          <a:prstGeom prst="mathPlus">
            <a:avLst/>
          </a:prstGeom>
          <a:solidFill>
            <a:srgbClr val="FF4747"/>
          </a:solidFill>
          <a:ln>
            <a:solidFill>
              <a:srgbClr val="FF474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8" name="7 CuadroTexto"/>
          <p:cNvSpPr txBox="1"/>
          <p:nvPr/>
        </p:nvSpPr>
        <p:spPr>
          <a:xfrm>
            <a:off x="2717800" y="2852797"/>
            <a:ext cx="5207000" cy="1815882"/>
          </a:xfrm>
          <a:prstGeom prst="rect">
            <a:avLst/>
          </a:prstGeom>
          <a:noFill/>
        </p:spPr>
        <p:txBody>
          <a:bodyPr wrap="square" rtlCol="0">
            <a:spAutoFit/>
          </a:bodyPr>
          <a:lstStyle/>
          <a:p>
            <a:pPr algn="just"/>
            <a:r>
              <a:rPr lang="es-CO" sz="2800" b="1" dirty="0" smtClean="0"/>
              <a:t>36 Millones de personas que viajan por el mundo buscando sexo con niños, niñas y adolescentes.</a:t>
            </a:r>
            <a:endParaRPr lang="es-CO" sz="2800" b="1" dirty="0"/>
          </a:p>
        </p:txBody>
      </p:sp>
    </p:spTree>
    <p:extLst>
      <p:ext uri="{BB962C8B-B14F-4D97-AF65-F5344CB8AC3E}">
        <p14:creationId xmlns="" xmlns:p14="http://schemas.microsoft.com/office/powerpoint/2010/main" val="3518436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241300" y="660401"/>
            <a:ext cx="7772400" cy="507999"/>
          </a:xfrm>
        </p:spPr>
        <p:txBody>
          <a:bodyPr>
            <a:normAutofit/>
          </a:bodyPr>
          <a:lstStyle/>
          <a:p>
            <a:pPr algn="just"/>
            <a:r>
              <a:rPr lang="es-ES" sz="2400" b="1" i="1" dirty="0" smtClean="0"/>
              <a:t>I. Situación de los Niños en Colombia.</a:t>
            </a:r>
            <a:endParaRPr lang="es-ES" sz="2400" b="1" dirty="0"/>
          </a:p>
        </p:txBody>
      </p:sp>
      <p:sp>
        <p:nvSpPr>
          <p:cNvPr id="3" name="Subtítulo 2"/>
          <p:cNvSpPr>
            <a:spLocks noGrp="1"/>
          </p:cNvSpPr>
          <p:nvPr>
            <p:ph type="subTitle" idx="1"/>
          </p:nvPr>
        </p:nvSpPr>
        <p:spPr>
          <a:xfrm>
            <a:off x="520700" y="1168400"/>
            <a:ext cx="6667500" cy="4140200"/>
          </a:xfrm>
        </p:spPr>
        <p:txBody>
          <a:bodyPr>
            <a:noAutofit/>
          </a:bodyPr>
          <a:lstStyle/>
          <a:p>
            <a:pPr algn="just">
              <a:spcBef>
                <a:spcPts val="0"/>
              </a:spcBef>
            </a:pPr>
            <a:r>
              <a:rPr lang="es-ES" sz="2000" b="1" dirty="0" smtClean="0">
                <a:solidFill>
                  <a:schemeClr val="tx1"/>
                </a:solidFill>
              </a:rPr>
              <a:t>La ESCNNA asociada a Viajes y Turismo.</a:t>
            </a:r>
          </a:p>
          <a:p>
            <a:pPr algn="just">
              <a:spcBef>
                <a:spcPts val="0"/>
              </a:spcBef>
            </a:pPr>
            <a:endParaRPr lang="es-ES" sz="1200" dirty="0" smtClean="0">
              <a:solidFill>
                <a:schemeClr val="tx1"/>
              </a:solidFill>
            </a:endParaRPr>
          </a:p>
          <a:p>
            <a:pPr algn="just">
              <a:spcBef>
                <a:spcPts val="0"/>
              </a:spcBef>
            </a:pPr>
            <a:r>
              <a:rPr lang="es-CO" sz="2000" b="1" dirty="0" smtClean="0">
                <a:solidFill>
                  <a:schemeClr val="tx1"/>
                </a:solidFill>
              </a:rPr>
              <a:t>¿Cómo la Combatimos?</a:t>
            </a:r>
          </a:p>
          <a:p>
            <a:pPr algn="just">
              <a:spcBef>
                <a:spcPts val="0"/>
              </a:spcBef>
            </a:pPr>
            <a:endParaRPr lang="es-CO" sz="2000" b="1" dirty="0" smtClean="0">
              <a:solidFill>
                <a:schemeClr val="tx1"/>
              </a:solidFill>
            </a:endParaRPr>
          </a:p>
          <a:p>
            <a:pPr algn="just">
              <a:spcBef>
                <a:spcPts val="0"/>
              </a:spcBef>
            </a:pPr>
            <a:endParaRPr lang="es-CO" sz="2000" b="1" dirty="0" smtClean="0">
              <a:solidFill>
                <a:schemeClr val="tx1"/>
              </a:solidFill>
            </a:endParaRPr>
          </a:p>
          <a:p>
            <a:pPr algn="just">
              <a:spcBef>
                <a:spcPts val="0"/>
              </a:spcBef>
            </a:pPr>
            <a:endParaRPr lang="es-CO" sz="2000" b="1" dirty="0" smtClean="0">
              <a:solidFill>
                <a:schemeClr val="tx1"/>
              </a:solidFill>
            </a:endParaRPr>
          </a:p>
          <a:p>
            <a:pPr algn="just">
              <a:spcBef>
                <a:spcPts val="0"/>
              </a:spcBef>
            </a:pPr>
            <a:endParaRPr lang="es-CO" sz="2000" b="1" dirty="0" smtClean="0">
              <a:solidFill>
                <a:schemeClr val="tx1"/>
              </a:solidFill>
            </a:endParaRPr>
          </a:p>
          <a:p>
            <a:pPr algn="just">
              <a:spcBef>
                <a:spcPts val="0"/>
              </a:spcBef>
            </a:pPr>
            <a:endParaRPr lang="es-CO" sz="1200" b="1" dirty="0" smtClean="0">
              <a:solidFill>
                <a:schemeClr val="tx1"/>
              </a:solidFill>
            </a:endParaRPr>
          </a:p>
          <a:p>
            <a:pPr algn="just">
              <a:spcBef>
                <a:spcPts val="0"/>
              </a:spcBef>
            </a:pPr>
            <a:endParaRPr lang="es-CO" sz="2400" b="1" dirty="0" smtClean="0">
              <a:solidFill>
                <a:schemeClr val="tx1"/>
              </a:solidFill>
            </a:endParaRPr>
          </a:p>
          <a:p>
            <a:pPr algn="just">
              <a:spcBef>
                <a:spcPts val="0"/>
              </a:spcBef>
            </a:pPr>
            <a:r>
              <a:rPr lang="es-CO" sz="1200" b="1" dirty="0" smtClean="0">
                <a:solidFill>
                  <a:schemeClr val="tx1"/>
                </a:solidFill>
              </a:rPr>
              <a:t> 	</a:t>
            </a:r>
          </a:p>
        </p:txBody>
      </p:sp>
      <p:graphicFrame>
        <p:nvGraphicFramePr>
          <p:cNvPr id="6" name="5 Diagrama"/>
          <p:cNvGraphicFramePr/>
          <p:nvPr/>
        </p:nvGraphicFramePr>
        <p:xfrm>
          <a:off x="241300" y="1168400"/>
          <a:ext cx="8013700" cy="5295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 xmlns:p14="http://schemas.microsoft.com/office/powerpoint/2010/main" val="3518436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241300" y="660401"/>
            <a:ext cx="7772400" cy="507999"/>
          </a:xfrm>
        </p:spPr>
        <p:txBody>
          <a:bodyPr>
            <a:normAutofit/>
          </a:bodyPr>
          <a:lstStyle/>
          <a:p>
            <a:pPr algn="just"/>
            <a:r>
              <a:rPr lang="es-ES" sz="2400" b="1" i="1" dirty="0" smtClean="0"/>
              <a:t>I. Situación de los Niños en Colombia.</a:t>
            </a:r>
            <a:endParaRPr lang="es-ES" sz="2400" b="1" dirty="0"/>
          </a:p>
        </p:txBody>
      </p:sp>
      <p:sp>
        <p:nvSpPr>
          <p:cNvPr id="7" name="Subtítulo 2"/>
          <p:cNvSpPr txBox="1">
            <a:spLocks/>
          </p:cNvSpPr>
          <p:nvPr/>
        </p:nvSpPr>
        <p:spPr>
          <a:xfrm>
            <a:off x="673100" y="1320800"/>
            <a:ext cx="6667500" cy="4140200"/>
          </a:xfrm>
          <a:prstGeom prst="rect">
            <a:avLst/>
          </a:prstGeom>
        </p:spPr>
        <p:txBody>
          <a:bodyPr vert="horz" lIns="91440" tIns="45720" rIns="91440" bIns="45720" rtlCol="0">
            <a:noAutofit/>
          </a:bodyPr>
          <a:lstStyle/>
          <a:p>
            <a:pPr marL="0" marR="0" lvl="0" indent="0" algn="just" defTabSz="457200" rtl="0" eaLnBrk="1" fontAlgn="auto" latinLnBrk="0" hangingPunct="1">
              <a:lnSpc>
                <a:spcPct val="100000"/>
              </a:lnSpc>
              <a:spcBef>
                <a:spcPts val="0"/>
              </a:spcBef>
              <a:spcAft>
                <a:spcPts val="0"/>
              </a:spcAft>
              <a:buClrTx/>
              <a:buSzTx/>
              <a:buFont typeface="Arial"/>
              <a:buNone/>
              <a:tabLst/>
              <a:defRPr/>
            </a:pPr>
            <a:r>
              <a:rPr kumimoji="0" lang="es-ES" sz="2000" b="1" i="0" u="none" strike="noStrike" kern="1200" cap="none" spc="0" normalizeH="0" baseline="0" noProof="0" dirty="0" smtClean="0">
                <a:ln>
                  <a:noFill/>
                </a:ln>
                <a:solidFill>
                  <a:schemeClr val="tx1"/>
                </a:solidFill>
                <a:effectLst/>
                <a:uLnTx/>
                <a:uFillTx/>
                <a:latin typeface="+mn-lt"/>
                <a:ea typeface="+mn-ea"/>
                <a:cs typeface="+mn-cs"/>
              </a:rPr>
              <a:t>La ESCNNA asociada a Viajes y Turismo.</a:t>
            </a:r>
          </a:p>
          <a:p>
            <a:pPr marL="0" marR="0" lvl="0" indent="0" algn="just" defTabSz="457200" rtl="0" eaLnBrk="1" fontAlgn="auto" latinLnBrk="0" hangingPunct="1">
              <a:lnSpc>
                <a:spcPct val="100000"/>
              </a:lnSpc>
              <a:spcBef>
                <a:spcPts val="0"/>
              </a:spcBef>
              <a:spcAft>
                <a:spcPts val="0"/>
              </a:spcAft>
              <a:buClrTx/>
              <a:buSzTx/>
              <a:buFont typeface="Arial"/>
              <a:buNone/>
              <a:tabLst/>
              <a:defRPr/>
            </a:pPr>
            <a:endParaRPr kumimoji="0" lang="es-ES" sz="12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just" defTabSz="457200" rtl="0" eaLnBrk="1" fontAlgn="auto" latinLnBrk="0" hangingPunct="1">
              <a:lnSpc>
                <a:spcPct val="100000"/>
              </a:lnSpc>
              <a:spcBef>
                <a:spcPts val="0"/>
              </a:spcBef>
              <a:spcAft>
                <a:spcPts val="0"/>
              </a:spcAft>
              <a:buClrTx/>
              <a:buSzTx/>
              <a:buFont typeface="Arial"/>
              <a:buNone/>
              <a:tabLst/>
              <a:defRPr/>
            </a:pPr>
            <a:r>
              <a:rPr kumimoji="0" lang="es-CO" sz="2000" b="1" i="0" u="none" strike="noStrike" kern="1200" cap="none" spc="0" normalizeH="0" baseline="0" noProof="0" dirty="0" smtClean="0">
                <a:ln>
                  <a:noFill/>
                </a:ln>
                <a:solidFill>
                  <a:schemeClr val="tx1"/>
                </a:solidFill>
                <a:effectLst/>
                <a:uLnTx/>
                <a:uFillTx/>
                <a:latin typeface="+mn-lt"/>
                <a:ea typeface="+mn-ea"/>
                <a:cs typeface="+mn-cs"/>
              </a:rPr>
              <a:t>Acciones Misionales</a:t>
            </a:r>
          </a:p>
          <a:p>
            <a:pPr marL="0" marR="0" lvl="0" indent="0" algn="just" defTabSz="457200" rtl="0" eaLnBrk="1" fontAlgn="auto" latinLnBrk="0" hangingPunct="1">
              <a:lnSpc>
                <a:spcPct val="100000"/>
              </a:lnSpc>
              <a:spcBef>
                <a:spcPts val="0"/>
              </a:spcBef>
              <a:spcAft>
                <a:spcPts val="0"/>
              </a:spcAft>
              <a:buClrTx/>
              <a:buSzTx/>
              <a:buFont typeface="Arial"/>
              <a:buNone/>
              <a:tabLst/>
              <a:defRPr/>
            </a:pPr>
            <a:endParaRPr kumimoji="0" lang="es-CO" sz="12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just" defTabSz="457200" rtl="0" eaLnBrk="1" fontAlgn="auto" latinLnBrk="0" hangingPunct="1">
              <a:lnSpc>
                <a:spcPct val="100000"/>
              </a:lnSpc>
              <a:spcBef>
                <a:spcPts val="0"/>
              </a:spcBef>
              <a:spcAft>
                <a:spcPts val="0"/>
              </a:spcAft>
              <a:buClrTx/>
              <a:buSzTx/>
              <a:buFont typeface="Arial"/>
              <a:buNone/>
              <a:tabLst/>
              <a:defRPr/>
            </a:pPr>
            <a:r>
              <a:rPr kumimoji="0" lang="es-CO" sz="2000" b="0" i="0" u="none" strike="noStrike" kern="1200" cap="none" spc="0" normalizeH="0" baseline="0" noProof="0" dirty="0" smtClean="0">
                <a:ln>
                  <a:noFill/>
                </a:ln>
                <a:solidFill>
                  <a:schemeClr val="tx1"/>
                </a:solidFill>
                <a:effectLst/>
                <a:uLnTx/>
                <a:uFillTx/>
                <a:latin typeface="+mn-lt"/>
                <a:ea typeface="+mn-ea"/>
                <a:cs typeface="+mn-cs"/>
              </a:rPr>
              <a:t>- Durante</a:t>
            </a:r>
            <a:r>
              <a:rPr kumimoji="0" lang="es-CO" sz="2000" b="0" i="0" u="none" strike="noStrike" kern="1200" cap="none" spc="0" normalizeH="0" noProof="0" dirty="0" smtClean="0">
                <a:ln>
                  <a:noFill/>
                </a:ln>
                <a:solidFill>
                  <a:schemeClr val="tx1"/>
                </a:solidFill>
                <a:effectLst/>
                <a:uLnTx/>
                <a:uFillTx/>
                <a:latin typeface="+mn-lt"/>
                <a:ea typeface="+mn-ea"/>
                <a:cs typeface="+mn-cs"/>
              </a:rPr>
              <a:t> </a:t>
            </a:r>
            <a:r>
              <a:rPr kumimoji="0" lang="es-CO" sz="2000" b="0" i="0" u="none" strike="noStrike" kern="1200" cap="none" spc="0" normalizeH="0" noProof="0" dirty="0" smtClean="0">
                <a:ln>
                  <a:noFill/>
                </a:ln>
                <a:solidFill>
                  <a:schemeClr val="tx1"/>
                </a:solidFill>
                <a:effectLst/>
                <a:uLnTx/>
                <a:uFillTx/>
                <a:latin typeface="+mn-lt"/>
                <a:ea typeface="+mn-ea"/>
                <a:cs typeface="+mn-cs"/>
              </a:rPr>
              <a:t>el transcurso del año el Instituto de Turismo del Meta tiene programada la realización de más de dieciocho (18) capacitaciones en normatividad de seguridad turística y más de ocho (8) campañas de prevención de la ESNNA en los Municipios del Departamento del Meta con Vocación Turística.</a:t>
            </a:r>
          </a:p>
          <a:p>
            <a:pPr marL="0" marR="0" lvl="0" indent="0" algn="just" defTabSz="457200" rtl="0" eaLnBrk="1" fontAlgn="auto" latinLnBrk="0" hangingPunct="1">
              <a:lnSpc>
                <a:spcPct val="100000"/>
              </a:lnSpc>
              <a:spcBef>
                <a:spcPts val="0"/>
              </a:spcBef>
              <a:spcAft>
                <a:spcPts val="0"/>
              </a:spcAft>
              <a:buClrTx/>
              <a:buSzTx/>
              <a:buFont typeface="Arial"/>
              <a:buNone/>
              <a:tabLst/>
              <a:defRPr/>
            </a:pPr>
            <a:endParaRPr lang="es-CO" sz="2000" baseline="0" dirty="0" smtClean="0"/>
          </a:p>
          <a:p>
            <a:pPr marL="0" marR="0" lvl="0" indent="0" algn="just" defTabSz="457200" rtl="0" eaLnBrk="1" fontAlgn="auto" latinLnBrk="0" hangingPunct="1">
              <a:lnSpc>
                <a:spcPct val="100000"/>
              </a:lnSpc>
              <a:spcBef>
                <a:spcPts val="0"/>
              </a:spcBef>
              <a:spcAft>
                <a:spcPts val="0"/>
              </a:spcAft>
              <a:buClrTx/>
              <a:buSzTx/>
              <a:buFont typeface="Arial"/>
              <a:buNone/>
              <a:tabLst/>
              <a:defRPr/>
            </a:pPr>
            <a:r>
              <a:rPr kumimoji="0" lang="es-CO" sz="2000" b="0" i="0" u="none" strike="noStrike" kern="1200" cap="none" spc="0" normalizeH="0" noProof="0" dirty="0" smtClean="0">
                <a:ln>
                  <a:noFill/>
                </a:ln>
                <a:solidFill>
                  <a:schemeClr val="tx1"/>
                </a:solidFill>
                <a:effectLst/>
                <a:uLnTx/>
                <a:uFillTx/>
                <a:latin typeface="+mn-lt"/>
                <a:ea typeface="+mn-ea"/>
                <a:cs typeface="+mn-cs"/>
              </a:rPr>
              <a:t>- Instalación </a:t>
            </a:r>
            <a:r>
              <a:rPr kumimoji="0" lang="es-CO" sz="2000" b="0" i="0" u="none" strike="noStrike" kern="1200" cap="none" spc="0" normalizeH="0" noProof="0" dirty="0" smtClean="0">
                <a:ln>
                  <a:noFill/>
                </a:ln>
                <a:solidFill>
                  <a:schemeClr val="tx1"/>
                </a:solidFill>
                <a:effectLst/>
                <a:uLnTx/>
                <a:uFillTx/>
                <a:latin typeface="+mn-lt"/>
                <a:ea typeface="+mn-ea"/>
                <a:cs typeface="+mn-cs"/>
              </a:rPr>
              <a:t>del Comité Departamental de Seguridad Turística y sesiones de seguimiento trimestrales</a:t>
            </a:r>
            <a:r>
              <a:rPr kumimoji="0" lang="es-CO" sz="2000" b="0" i="0" u="none" strike="noStrike" kern="1200" cap="none" spc="0" normalizeH="0" noProof="0" dirty="0" smtClean="0">
                <a:ln>
                  <a:noFill/>
                </a:ln>
                <a:solidFill>
                  <a:schemeClr val="tx1"/>
                </a:solidFill>
                <a:effectLst/>
                <a:uLnTx/>
                <a:uFillTx/>
                <a:latin typeface="+mn-lt"/>
                <a:ea typeface="+mn-ea"/>
                <a:cs typeface="+mn-cs"/>
              </a:rPr>
              <a:t>.</a:t>
            </a:r>
            <a:r>
              <a:rPr kumimoji="0" lang="es-CO" sz="2000" b="0" i="0" u="none" strike="noStrike" kern="1200" cap="none" spc="0" normalizeH="0" baseline="0" noProof="0" dirty="0" smtClean="0">
                <a:ln>
                  <a:noFill/>
                </a:ln>
                <a:solidFill>
                  <a:schemeClr val="tx1"/>
                </a:solidFill>
                <a:effectLst/>
                <a:uLnTx/>
                <a:uFillTx/>
                <a:latin typeface="+mn-lt"/>
                <a:ea typeface="+mn-ea"/>
                <a:cs typeface="+mn-cs"/>
              </a:rPr>
              <a:t>          </a:t>
            </a:r>
            <a:endParaRPr kumimoji="0" lang="es-CO" sz="20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just" defTabSz="457200" rtl="0" eaLnBrk="1" fontAlgn="auto" latinLnBrk="0" hangingPunct="1">
              <a:lnSpc>
                <a:spcPct val="100000"/>
              </a:lnSpc>
              <a:spcBef>
                <a:spcPts val="0"/>
              </a:spcBef>
              <a:spcAft>
                <a:spcPts val="0"/>
              </a:spcAft>
              <a:buClrTx/>
              <a:buSzTx/>
              <a:buFont typeface="Arial"/>
              <a:buNone/>
              <a:tabLst/>
              <a:defRPr/>
            </a:pPr>
            <a:endParaRPr kumimoji="0" lang="es-CO" sz="20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just" defTabSz="457200" rtl="0" eaLnBrk="1" fontAlgn="auto" latinLnBrk="0" hangingPunct="1">
              <a:lnSpc>
                <a:spcPct val="100000"/>
              </a:lnSpc>
              <a:spcBef>
                <a:spcPts val="0"/>
              </a:spcBef>
              <a:spcAft>
                <a:spcPts val="0"/>
              </a:spcAft>
              <a:buClrTx/>
              <a:buSzTx/>
              <a:buFont typeface="Arial"/>
              <a:buNone/>
              <a:tabLst/>
              <a:defRPr/>
            </a:pPr>
            <a:endParaRPr kumimoji="0" lang="es-CO" sz="20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just" defTabSz="457200" rtl="0" eaLnBrk="1" fontAlgn="auto" latinLnBrk="0" hangingPunct="1">
              <a:lnSpc>
                <a:spcPct val="100000"/>
              </a:lnSpc>
              <a:spcBef>
                <a:spcPts val="0"/>
              </a:spcBef>
              <a:spcAft>
                <a:spcPts val="0"/>
              </a:spcAft>
              <a:buClrTx/>
              <a:buSzTx/>
              <a:buFont typeface="Arial"/>
              <a:buNone/>
              <a:tabLst/>
              <a:defRPr/>
            </a:pPr>
            <a:endParaRPr kumimoji="0" lang="es-CO" sz="20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just" defTabSz="457200" rtl="0" eaLnBrk="1" fontAlgn="auto" latinLnBrk="0" hangingPunct="1">
              <a:lnSpc>
                <a:spcPct val="100000"/>
              </a:lnSpc>
              <a:spcBef>
                <a:spcPts val="0"/>
              </a:spcBef>
              <a:spcAft>
                <a:spcPts val="0"/>
              </a:spcAft>
              <a:buClrTx/>
              <a:buSzTx/>
              <a:buFont typeface="Arial"/>
              <a:buNone/>
              <a:tabLst/>
              <a:defRPr/>
            </a:pPr>
            <a:endParaRPr kumimoji="0" lang="es-CO" sz="20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just" defTabSz="457200" rtl="0" eaLnBrk="1" fontAlgn="auto" latinLnBrk="0" hangingPunct="1">
              <a:lnSpc>
                <a:spcPct val="100000"/>
              </a:lnSpc>
              <a:spcBef>
                <a:spcPts val="0"/>
              </a:spcBef>
              <a:spcAft>
                <a:spcPts val="0"/>
              </a:spcAft>
              <a:buClrTx/>
              <a:buSzTx/>
              <a:buFont typeface="Arial"/>
              <a:buNone/>
              <a:tabLst/>
              <a:defRPr/>
            </a:pPr>
            <a:endParaRPr kumimoji="0" lang="es-CO" sz="12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just" defTabSz="457200" rtl="0" eaLnBrk="1" fontAlgn="auto" latinLnBrk="0" hangingPunct="1">
              <a:lnSpc>
                <a:spcPct val="100000"/>
              </a:lnSpc>
              <a:spcBef>
                <a:spcPts val="0"/>
              </a:spcBef>
              <a:spcAft>
                <a:spcPts val="0"/>
              </a:spcAft>
              <a:buClrTx/>
              <a:buSzTx/>
              <a:buFont typeface="Arial"/>
              <a:buNone/>
              <a:tabLst/>
              <a:defRPr/>
            </a:pPr>
            <a:endParaRPr kumimoji="0" lang="es-CO" sz="24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just" defTabSz="457200" rtl="0" eaLnBrk="1" fontAlgn="auto" latinLnBrk="0" hangingPunct="1">
              <a:lnSpc>
                <a:spcPct val="100000"/>
              </a:lnSpc>
              <a:spcBef>
                <a:spcPts val="0"/>
              </a:spcBef>
              <a:spcAft>
                <a:spcPts val="0"/>
              </a:spcAft>
              <a:buClrTx/>
              <a:buSzTx/>
              <a:buFont typeface="Arial"/>
              <a:buNone/>
              <a:tabLst/>
              <a:defRPr/>
            </a:pPr>
            <a:r>
              <a:rPr kumimoji="0" lang="es-CO" sz="1200" b="1" i="0" u="none" strike="noStrike" kern="1200" cap="none" spc="0" normalizeH="0" baseline="0" noProof="0" dirty="0" smtClean="0">
                <a:ln>
                  <a:noFill/>
                </a:ln>
                <a:solidFill>
                  <a:schemeClr val="tx1"/>
                </a:solidFill>
                <a:effectLst/>
                <a:uLnTx/>
                <a:uFillTx/>
                <a:latin typeface="+mn-lt"/>
                <a:ea typeface="+mn-ea"/>
                <a:cs typeface="+mn-cs"/>
              </a:rPr>
              <a:t> 	</a:t>
            </a:r>
          </a:p>
        </p:txBody>
      </p:sp>
    </p:spTree>
    <p:extLst>
      <p:ext uri="{BB962C8B-B14F-4D97-AF65-F5344CB8AC3E}">
        <p14:creationId xmlns="" xmlns:p14="http://schemas.microsoft.com/office/powerpoint/2010/main" val="3518436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241300" y="889000"/>
            <a:ext cx="7772400" cy="889000"/>
          </a:xfrm>
        </p:spPr>
        <p:txBody>
          <a:bodyPr>
            <a:normAutofit/>
          </a:bodyPr>
          <a:lstStyle/>
          <a:p>
            <a:pPr algn="just"/>
            <a:r>
              <a:rPr lang="es-ES" sz="2400" b="1" i="1" dirty="0" smtClean="0"/>
              <a:t>“¿Cómo desde el Instituto de Turismo del Meta se trabaja por la protección de los derechos de los niños?</a:t>
            </a:r>
            <a:endParaRPr lang="es-ES" sz="2400" b="1" dirty="0"/>
          </a:p>
        </p:txBody>
      </p:sp>
      <p:sp>
        <p:nvSpPr>
          <p:cNvPr id="3" name="Subtítulo 2"/>
          <p:cNvSpPr>
            <a:spLocks noGrp="1"/>
          </p:cNvSpPr>
          <p:nvPr>
            <p:ph type="subTitle" idx="1"/>
          </p:nvPr>
        </p:nvSpPr>
        <p:spPr>
          <a:xfrm>
            <a:off x="520700" y="2006599"/>
            <a:ext cx="6997700" cy="4165599"/>
          </a:xfrm>
        </p:spPr>
        <p:txBody>
          <a:bodyPr>
            <a:normAutofit/>
          </a:bodyPr>
          <a:lstStyle/>
          <a:p>
            <a:pPr algn="just"/>
            <a:r>
              <a:rPr lang="es-ES" sz="1600" dirty="0" smtClean="0">
                <a:solidFill>
                  <a:schemeClr val="tx1"/>
                </a:solidFill>
              </a:rPr>
              <a:t>Dentro el enfoque misional del Instituto de Turismo del Meta tenemos  dos (2) proyectos que le apuntan directamente a la preservación de los derechos de los niños y niñas del Departamento. </a:t>
            </a:r>
          </a:p>
          <a:p>
            <a:pPr algn="just"/>
            <a:endParaRPr lang="es-ES" sz="1200" dirty="0" smtClean="0">
              <a:solidFill>
                <a:schemeClr val="tx1"/>
              </a:solidFill>
            </a:endParaRPr>
          </a:p>
          <a:p>
            <a:pPr algn="just"/>
            <a:r>
              <a:rPr lang="es-ES" sz="1600" dirty="0" smtClean="0">
                <a:solidFill>
                  <a:schemeClr val="tx1"/>
                </a:solidFill>
              </a:rPr>
              <a:t>I. </a:t>
            </a:r>
            <a:r>
              <a:rPr lang="es-ES" sz="1600" dirty="0" smtClean="0">
                <a:solidFill>
                  <a:schemeClr val="tx1"/>
                </a:solidFill>
              </a:rPr>
              <a:t>“</a:t>
            </a:r>
            <a:r>
              <a:rPr lang="es-ES" sz="1600" b="1" dirty="0" smtClean="0">
                <a:solidFill>
                  <a:schemeClr val="tx1"/>
                </a:solidFill>
              </a:rPr>
              <a:t>IMPLEMENTACIÓN Y FOMENTO DE LA SEGURIDAD TURÍSTICA EN EL DEPARTAMENTO DEL META” Y SU COMPONENTE No. 3 Sensibilización en normatividad turística y prevención de la ESCNNA.</a:t>
            </a:r>
          </a:p>
          <a:p>
            <a:pPr algn="just"/>
            <a:endParaRPr lang="es-ES" sz="1200" b="1" dirty="0" smtClean="0">
              <a:solidFill>
                <a:schemeClr val="tx1"/>
              </a:solidFill>
            </a:endParaRPr>
          </a:p>
          <a:p>
            <a:pPr algn="just"/>
            <a:r>
              <a:rPr lang="es-ES" sz="1600" dirty="0" smtClean="0">
                <a:solidFill>
                  <a:schemeClr val="tx1"/>
                </a:solidFill>
              </a:rPr>
              <a:t>II. </a:t>
            </a:r>
            <a:r>
              <a:rPr lang="es-ES" sz="1600" b="1" dirty="0" smtClean="0">
                <a:solidFill>
                  <a:schemeClr val="tx1"/>
                </a:solidFill>
              </a:rPr>
              <a:t>“</a:t>
            </a:r>
            <a:r>
              <a:rPr lang="es-ES" sz="1600" b="1" dirty="0" smtClean="0">
                <a:solidFill>
                  <a:schemeClr val="tx1"/>
                </a:solidFill>
              </a:rPr>
              <a:t>FORTALECIMIENTO DE LA COMPETITIVIDAD TURÍSTICA DEL DEPARTAMENTO DEL META” a través del fortalecimiento institucional 	del programa “Colegios Amigos del Turismo”</a:t>
            </a:r>
            <a:r>
              <a:rPr lang="es-ES" sz="1600" dirty="0" smtClean="0">
                <a:solidFill>
                  <a:schemeClr val="tx1"/>
                </a:solidFill>
              </a:rPr>
              <a:t>	</a:t>
            </a:r>
            <a:endParaRPr lang="es-ES" sz="1600" dirty="0">
              <a:solidFill>
                <a:schemeClr val="tx1"/>
              </a:solidFill>
            </a:endParaRPr>
          </a:p>
        </p:txBody>
      </p:sp>
    </p:spTree>
    <p:extLst>
      <p:ext uri="{BB962C8B-B14F-4D97-AF65-F5344CB8AC3E}">
        <p14:creationId xmlns="" xmlns:p14="http://schemas.microsoft.com/office/powerpoint/2010/main" val="3518436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919163" y="1168400"/>
            <a:ext cx="6078537" cy="4821306"/>
          </a:xfrm>
          <a:prstGeom prst="rect">
            <a:avLst/>
          </a:prstGeom>
          <a:noFill/>
          <a:ln w="9525">
            <a:noFill/>
            <a:miter lim="800000"/>
            <a:headEnd/>
            <a:tailEnd/>
          </a:ln>
          <a:effectLst/>
        </p:spPr>
      </p:pic>
      <p:sp>
        <p:nvSpPr>
          <p:cNvPr id="2" name="Título 1"/>
          <p:cNvSpPr>
            <a:spLocks noGrp="1"/>
          </p:cNvSpPr>
          <p:nvPr>
            <p:ph type="ctrTitle"/>
          </p:nvPr>
        </p:nvSpPr>
        <p:spPr>
          <a:xfrm>
            <a:off x="241300" y="660401"/>
            <a:ext cx="7772400" cy="507999"/>
          </a:xfrm>
        </p:spPr>
        <p:txBody>
          <a:bodyPr>
            <a:normAutofit/>
          </a:bodyPr>
          <a:lstStyle/>
          <a:p>
            <a:pPr algn="just"/>
            <a:r>
              <a:rPr lang="es-ES" sz="2400" b="1" i="1" dirty="0" smtClean="0"/>
              <a:t>I. Situación de los Niños en Colombia.</a:t>
            </a:r>
            <a:endParaRPr lang="es-ES" sz="2400" b="1" dirty="0"/>
          </a:p>
        </p:txBody>
      </p:sp>
    </p:spTree>
    <p:extLst>
      <p:ext uri="{BB962C8B-B14F-4D97-AF65-F5344CB8AC3E}">
        <p14:creationId xmlns="" xmlns:p14="http://schemas.microsoft.com/office/powerpoint/2010/main" val="3518436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241300" y="660401"/>
            <a:ext cx="7772400" cy="507999"/>
          </a:xfrm>
        </p:spPr>
        <p:txBody>
          <a:bodyPr>
            <a:normAutofit/>
          </a:bodyPr>
          <a:lstStyle/>
          <a:p>
            <a:pPr algn="just"/>
            <a:r>
              <a:rPr lang="es-ES" sz="2400" b="1" i="1" dirty="0" smtClean="0"/>
              <a:t>I. Situación de los Niños en Colombia.</a:t>
            </a:r>
            <a:endParaRPr lang="es-ES" sz="2400" b="1" dirty="0"/>
          </a:p>
        </p:txBody>
      </p:sp>
      <p:sp>
        <p:nvSpPr>
          <p:cNvPr id="3" name="Subtítulo 2"/>
          <p:cNvSpPr>
            <a:spLocks noGrp="1"/>
          </p:cNvSpPr>
          <p:nvPr>
            <p:ph type="subTitle" idx="1"/>
          </p:nvPr>
        </p:nvSpPr>
        <p:spPr>
          <a:xfrm>
            <a:off x="520700" y="1358900"/>
            <a:ext cx="6667500" cy="4508500"/>
          </a:xfrm>
        </p:spPr>
        <p:txBody>
          <a:bodyPr>
            <a:normAutofit/>
          </a:bodyPr>
          <a:lstStyle/>
          <a:p>
            <a:pPr algn="just"/>
            <a:r>
              <a:rPr lang="es-ES" sz="2000" b="1" dirty="0" smtClean="0">
                <a:solidFill>
                  <a:schemeClr val="tx1"/>
                </a:solidFill>
              </a:rPr>
              <a:t>Principales Problemas que afectan a los niños en Colombia:</a:t>
            </a:r>
          </a:p>
          <a:p>
            <a:pPr algn="just"/>
            <a:endParaRPr lang="es-ES" sz="1200" b="1" dirty="0" smtClean="0">
              <a:solidFill>
                <a:schemeClr val="tx1"/>
              </a:solidFill>
            </a:endParaRPr>
          </a:p>
          <a:p>
            <a:pPr algn="just">
              <a:buFontTx/>
              <a:buChar char="-"/>
            </a:pPr>
            <a:r>
              <a:rPr lang="es-ES" sz="2000" dirty="0" smtClean="0">
                <a:solidFill>
                  <a:schemeClr val="tx1"/>
                </a:solidFill>
              </a:rPr>
              <a:t>Pobreza.</a:t>
            </a:r>
          </a:p>
          <a:p>
            <a:pPr algn="just">
              <a:buFontTx/>
              <a:buChar char="-"/>
            </a:pPr>
            <a:r>
              <a:rPr lang="es-ES" sz="2000" dirty="0" smtClean="0">
                <a:solidFill>
                  <a:schemeClr val="tx1"/>
                </a:solidFill>
              </a:rPr>
              <a:t>Derecho a la Educación.</a:t>
            </a:r>
          </a:p>
          <a:p>
            <a:pPr algn="just">
              <a:buFontTx/>
              <a:buChar char="-"/>
            </a:pPr>
            <a:r>
              <a:rPr lang="es-ES" sz="2000" b="1" dirty="0" smtClean="0">
                <a:solidFill>
                  <a:srgbClr val="FF0000"/>
                </a:solidFill>
              </a:rPr>
              <a:t>Explotación Sexual.</a:t>
            </a:r>
          </a:p>
          <a:p>
            <a:pPr algn="just">
              <a:buFontTx/>
              <a:buChar char="-"/>
            </a:pPr>
            <a:r>
              <a:rPr lang="es-ES" sz="2000" dirty="0" smtClean="0">
                <a:solidFill>
                  <a:schemeClr val="tx1"/>
                </a:solidFill>
              </a:rPr>
              <a:t>Matrimonio de Niños.</a:t>
            </a:r>
          </a:p>
          <a:p>
            <a:pPr algn="just">
              <a:buFontTx/>
              <a:buChar char="-"/>
            </a:pPr>
            <a:r>
              <a:rPr lang="es-ES" sz="2000" dirty="0" smtClean="0">
                <a:solidFill>
                  <a:schemeClr val="tx1"/>
                </a:solidFill>
              </a:rPr>
              <a:t>Niños Soldado.</a:t>
            </a:r>
          </a:p>
          <a:p>
            <a:pPr algn="just">
              <a:buFontTx/>
              <a:buChar char="-"/>
            </a:pPr>
            <a:r>
              <a:rPr lang="es-ES" sz="2000" dirty="0" smtClean="0">
                <a:solidFill>
                  <a:schemeClr val="tx1"/>
                </a:solidFill>
              </a:rPr>
              <a:t>Derecho a la Protección.</a:t>
            </a:r>
          </a:p>
          <a:p>
            <a:pPr algn="just">
              <a:buFontTx/>
              <a:buChar char="-"/>
            </a:pPr>
            <a:r>
              <a:rPr lang="es-ES" sz="2000" dirty="0" smtClean="0">
                <a:solidFill>
                  <a:schemeClr val="tx1"/>
                </a:solidFill>
              </a:rPr>
              <a:t>Violencia Infantil.</a:t>
            </a:r>
          </a:p>
          <a:p>
            <a:pPr algn="just">
              <a:buFontTx/>
              <a:buChar char="-"/>
            </a:pPr>
            <a:r>
              <a:rPr lang="es-ES" sz="2000" dirty="0" smtClean="0">
                <a:solidFill>
                  <a:schemeClr val="tx1"/>
                </a:solidFill>
              </a:rPr>
              <a:t>Derechos de los Niños Indígenas.</a:t>
            </a:r>
          </a:p>
          <a:p>
            <a:pPr algn="just">
              <a:buFontTx/>
              <a:buChar char="-"/>
            </a:pPr>
            <a:r>
              <a:rPr lang="es-ES" sz="2000" dirty="0" smtClean="0">
                <a:solidFill>
                  <a:schemeClr val="tx1"/>
                </a:solidFill>
              </a:rPr>
              <a:t>Derecho a  la Identidad.</a:t>
            </a:r>
          </a:p>
          <a:p>
            <a:pPr algn="just">
              <a:buFontTx/>
              <a:buChar char="-"/>
            </a:pPr>
            <a:endParaRPr lang="es-ES" sz="1800" b="1" dirty="0" smtClean="0">
              <a:solidFill>
                <a:schemeClr val="tx1"/>
              </a:solidFill>
            </a:endParaRPr>
          </a:p>
          <a:p>
            <a:pPr algn="just">
              <a:buFontTx/>
              <a:buChar char="-"/>
            </a:pPr>
            <a:endParaRPr lang="es-ES" sz="1800" b="1" dirty="0" smtClean="0">
              <a:solidFill>
                <a:schemeClr val="tx1"/>
              </a:solidFill>
            </a:endParaRPr>
          </a:p>
        </p:txBody>
      </p:sp>
      <p:cxnSp>
        <p:nvCxnSpPr>
          <p:cNvPr id="5" name="4 Conector angular"/>
          <p:cNvCxnSpPr/>
          <p:nvPr/>
        </p:nvCxnSpPr>
        <p:spPr>
          <a:xfrm rot="10800000">
            <a:off x="1587500" y="2120900"/>
            <a:ext cx="1270000" cy="749300"/>
          </a:xfrm>
          <a:prstGeom prst="bentConnector3">
            <a:avLst>
              <a:gd name="adj1" fmla="val -69000"/>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10 Conector recto"/>
          <p:cNvCxnSpPr/>
          <p:nvPr/>
        </p:nvCxnSpPr>
        <p:spPr>
          <a:xfrm>
            <a:off x="3733800" y="2476500"/>
            <a:ext cx="685800" cy="158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12 CuadroTexto"/>
          <p:cNvSpPr txBox="1"/>
          <p:nvPr/>
        </p:nvSpPr>
        <p:spPr>
          <a:xfrm>
            <a:off x="4419600" y="2293422"/>
            <a:ext cx="2247900" cy="369332"/>
          </a:xfrm>
          <a:prstGeom prst="rect">
            <a:avLst/>
          </a:prstGeom>
          <a:noFill/>
        </p:spPr>
        <p:txBody>
          <a:bodyPr wrap="square" rtlCol="0">
            <a:spAutoFit/>
          </a:bodyPr>
          <a:lstStyle/>
          <a:p>
            <a:pPr algn="ctr"/>
            <a:r>
              <a:rPr lang="es-CO" b="1" dirty="0" smtClean="0"/>
              <a:t>Ligada a la Pobreza</a:t>
            </a:r>
            <a:endParaRPr lang="es-CO" b="1" dirty="0"/>
          </a:p>
        </p:txBody>
      </p:sp>
    </p:spTree>
    <p:extLst>
      <p:ext uri="{BB962C8B-B14F-4D97-AF65-F5344CB8AC3E}">
        <p14:creationId xmlns="" xmlns:p14="http://schemas.microsoft.com/office/powerpoint/2010/main" val="3518436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241300" y="660401"/>
            <a:ext cx="7772400" cy="507999"/>
          </a:xfrm>
        </p:spPr>
        <p:txBody>
          <a:bodyPr>
            <a:normAutofit/>
          </a:bodyPr>
          <a:lstStyle/>
          <a:p>
            <a:pPr algn="just"/>
            <a:r>
              <a:rPr lang="es-ES" sz="2400" b="1" i="1" dirty="0" smtClean="0"/>
              <a:t>I. Situación de los Niños en Colombia.</a:t>
            </a:r>
            <a:endParaRPr lang="es-ES" sz="2400" b="1" dirty="0"/>
          </a:p>
        </p:txBody>
      </p:sp>
      <p:sp>
        <p:nvSpPr>
          <p:cNvPr id="3" name="Subtítulo 2"/>
          <p:cNvSpPr>
            <a:spLocks noGrp="1"/>
          </p:cNvSpPr>
          <p:nvPr>
            <p:ph type="subTitle" idx="1"/>
          </p:nvPr>
        </p:nvSpPr>
        <p:spPr>
          <a:xfrm>
            <a:off x="520700" y="1358900"/>
            <a:ext cx="6667500" cy="4508500"/>
          </a:xfrm>
        </p:spPr>
        <p:txBody>
          <a:bodyPr>
            <a:normAutofit lnSpcReduction="10000"/>
          </a:bodyPr>
          <a:lstStyle/>
          <a:p>
            <a:pPr algn="just"/>
            <a:r>
              <a:rPr lang="es-ES" sz="2000" b="1" dirty="0" smtClean="0">
                <a:solidFill>
                  <a:schemeClr val="tx1"/>
                </a:solidFill>
              </a:rPr>
              <a:t>Principales Problemas que afectan a los niños en Colombia:</a:t>
            </a:r>
          </a:p>
          <a:p>
            <a:pPr algn="just">
              <a:buFont typeface="Calibri" pitchFamily="34" charset="0"/>
              <a:buChar char="⁻"/>
            </a:pPr>
            <a:endParaRPr lang="es-ES" sz="1200" b="1" dirty="0" smtClean="0">
              <a:solidFill>
                <a:schemeClr val="tx1"/>
              </a:solidFill>
            </a:endParaRPr>
          </a:p>
          <a:p>
            <a:pPr algn="just">
              <a:buFontTx/>
              <a:buChar char="-"/>
            </a:pPr>
            <a:r>
              <a:rPr lang="es-ES" sz="2000" b="1" dirty="0" smtClean="0">
                <a:solidFill>
                  <a:srgbClr val="FF0000"/>
                </a:solidFill>
              </a:rPr>
              <a:t>Explotación Sexual.</a:t>
            </a:r>
          </a:p>
          <a:p>
            <a:pPr algn="just" fontAlgn="base"/>
            <a:r>
              <a:rPr lang="es-CO" sz="1800" dirty="0" smtClean="0">
                <a:solidFill>
                  <a:schemeClr val="tx1"/>
                </a:solidFill>
              </a:rPr>
              <a:t>Este problema es muy frecuente en Colombia. De hecho, para sobrevivir, niños de incluso diez años se ven forzados a ejercer la prostitución por un par de míseros pesos. Los turistas extranjeros sin escrúpulos son, normalmente, los que cometen los terribles actos asociados con la explotación sexual de niños; aprovechándose de la desesperación de las familias que viven en la más absoluta pobreza.</a:t>
            </a:r>
          </a:p>
          <a:p>
            <a:pPr algn="just" fontAlgn="base"/>
            <a:r>
              <a:rPr lang="es-CO" sz="1800" dirty="0" smtClean="0">
                <a:solidFill>
                  <a:schemeClr val="tx1"/>
                </a:solidFill>
              </a:rPr>
              <a:t>Los niños colombianos que son víctimas del comercio sexual, son objeto de todo tipo de perversiones degradantes incluyendo la pornografía infantil, el abuso sexual, la violencia sádica, etc. El sistema legal del país es débil en este aspecto y carece de credibilidad para prevenir y perseguir el delito. Sin embargo, juicios recientes y otras medidas, están dando esperanzas de que se tomaran medidas más severas y enérgicas para reforzar la ley y castigar a los futuros infractores.</a:t>
            </a:r>
          </a:p>
          <a:p>
            <a:pPr algn="just">
              <a:buFontTx/>
              <a:buChar char="-"/>
            </a:pPr>
            <a:endParaRPr lang="es-ES" sz="1800" b="1" dirty="0" smtClean="0">
              <a:solidFill>
                <a:schemeClr val="tx1"/>
              </a:solidFill>
            </a:endParaRPr>
          </a:p>
        </p:txBody>
      </p:sp>
    </p:spTree>
    <p:extLst>
      <p:ext uri="{BB962C8B-B14F-4D97-AF65-F5344CB8AC3E}">
        <p14:creationId xmlns="" xmlns:p14="http://schemas.microsoft.com/office/powerpoint/2010/main" val="3518436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241300" y="660401"/>
            <a:ext cx="7772400" cy="507999"/>
          </a:xfrm>
        </p:spPr>
        <p:txBody>
          <a:bodyPr>
            <a:normAutofit/>
          </a:bodyPr>
          <a:lstStyle/>
          <a:p>
            <a:pPr algn="just"/>
            <a:r>
              <a:rPr lang="es-ES" sz="2400" b="1" i="1" dirty="0" smtClean="0"/>
              <a:t>I. Situación de los Niños en Colombia.</a:t>
            </a:r>
            <a:endParaRPr lang="es-ES" sz="2400" b="1" dirty="0"/>
          </a:p>
        </p:txBody>
      </p:sp>
      <p:sp>
        <p:nvSpPr>
          <p:cNvPr id="3" name="Subtítulo 2"/>
          <p:cNvSpPr>
            <a:spLocks noGrp="1"/>
          </p:cNvSpPr>
          <p:nvPr>
            <p:ph type="subTitle" idx="1"/>
          </p:nvPr>
        </p:nvSpPr>
        <p:spPr>
          <a:xfrm>
            <a:off x="520700" y="1358900"/>
            <a:ext cx="6667500" cy="4508500"/>
          </a:xfrm>
        </p:spPr>
        <p:txBody>
          <a:bodyPr>
            <a:normAutofit fontScale="85000" lnSpcReduction="20000"/>
          </a:bodyPr>
          <a:lstStyle/>
          <a:p>
            <a:pPr algn="just">
              <a:spcBef>
                <a:spcPts val="0"/>
              </a:spcBef>
            </a:pPr>
            <a:r>
              <a:rPr lang="es-ES" sz="2800" b="1" dirty="0" smtClean="0">
                <a:solidFill>
                  <a:schemeClr val="tx1"/>
                </a:solidFill>
              </a:rPr>
              <a:t>Principales Problemas que afectan a los niños en Colombia:</a:t>
            </a:r>
          </a:p>
          <a:p>
            <a:pPr algn="just">
              <a:spcBef>
                <a:spcPts val="0"/>
              </a:spcBef>
              <a:buFont typeface="Calibri" pitchFamily="34" charset="0"/>
              <a:buChar char="⁻"/>
            </a:pPr>
            <a:endParaRPr lang="es-ES" sz="1300" b="1" dirty="0" smtClean="0">
              <a:solidFill>
                <a:schemeClr val="tx1"/>
              </a:solidFill>
            </a:endParaRPr>
          </a:p>
          <a:p>
            <a:pPr algn="just">
              <a:spcBef>
                <a:spcPts val="0"/>
              </a:spcBef>
              <a:buFontTx/>
              <a:buChar char="-"/>
            </a:pPr>
            <a:r>
              <a:rPr lang="es-ES" sz="2800" b="1" dirty="0" smtClean="0">
                <a:solidFill>
                  <a:srgbClr val="FF0000"/>
                </a:solidFill>
              </a:rPr>
              <a:t>Explotación Sexual.</a:t>
            </a:r>
          </a:p>
          <a:p>
            <a:pPr algn="just">
              <a:spcBef>
                <a:spcPts val="0"/>
              </a:spcBef>
            </a:pPr>
            <a:endParaRPr lang="es-ES" sz="1300" b="1" dirty="0" smtClean="0">
              <a:solidFill>
                <a:schemeClr val="tx1"/>
              </a:solidFill>
            </a:endParaRPr>
          </a:p>
          <a:p>
            <a:pPr algn="just">
              <a:spcBef>
                <a:spcPts val="0"/>
              </a:spcBef>
            </a:pPr>
            <a:r>
              <a:rPr lang="es-ES" sz="2800" b="1" dirty="0" smtClean="0">
                <a:solidFill>
                  <a:schemeClr val="tx1"/>
                </a:solidFill>
              </a:rPr>
              <a:t>Factores Contribuyentes:</a:t>
            </a:r>
          </a:p>
          <a:p>
            <a:pPr algn="just"/>
            <a:endParaRPr lang="es-ES" sz="1300" b="1" dirty="0" smtClean="0">
              <a:solidFill>
                <a:schemeClr val="tx1"/>
              </a:solidFill>
            </a:endParaRPr>
          </a:p>
          <a:p>
            <a:pPr algn="just">
              <a:buFont typeface="Wingdings" pitchFamily="2" charset="2"/>
              <a:buChar char="Ø"/>
            </a:pPr>
            <a:r>
              <a:rPr lang="es-ES" sz="2800" dirty="0" smtClean="0">
                <a:solidFill>
                  <a:schemeClr val="tx1"/>
                </a:solidFill>
              </a:rPr>
              <a:t>Pobreza.</a:t>
            </a:r>
          </a:p>
          <a:p>
            <a:pPr algn="just">
              <a:buFont typeface="Wingdings" pitchFamily="2" charset="2"/>
              <a:buChar char="Ø"/>
            </a:pPr>
            <a:r>
              <a:rPr lang="es-ES" sz="2800" dirty="0" smtClean="0">
                <a:solidFill>
                  <a:schemeClr val="tx1"/>
                </a:solidFill>
              </a:rPr>
              <a:t>Redes de Tráfico Infantil.</a:t>
            </a:r>
          </a:p>
          <a:p>
            <a:pPr algn="just">
              <a:buFont typeface="Wingdings" pitchFamily="2" charset="2"/>
              <a:buChar char="Ø"/>
            </a:pPr>
            <a:r>
              <a:rPr lang="es-ES" sz="2800" dirty="0" smtClean="0">
                <a:solidFill>
                  <a:schemeClr val="tx1"/>
                </a:solidFill>
              </a:rPr>
              <a:t> Crisis Humanitarias.</a:t>
            </a:r>
          </a:p>
          <a:p>
            <a:pPr algn="just">
              <a:buFont typeface="Wingdings" pitchFamily="2" charset="2"/>
              <a:buChar char="Ø"/>
            </a:pPr>
            <a:r>
              <a:rPr lang="es-ES" sz="2800" dirty="0" smtClean="0">
                <a:solidFill>
                  <a:schemeClr val="tx1"/>
                </a:solidFill>
              </a:rPr>
              <a:t>Desarrollo Mundial de la Industria Sexual.</a:t>
            </a:r>
          </a:p>
          <a:p>
            <a:pPr algn="just">
              <a:buFont typeface="Wingdings" pitchFamily="2" charset="2"/>
              <a:buChar char="Ø"/>
            </a:pPr>
            <a:r>
              <a:rPr lang="es-ES" sz="2800" dirty="0" smtClean="0">
                <a:solidFill>
                  <a:schemeClr val="tx1"/>
                </a:solidFill>
              </a:rPr>
              <a:t>Narcotráfico y Tráfico de Armas.</a:t>
            </a:r>
          </a:p>
          <a:p>
            <a:pPr algn="just">
              <a:buFont typeface="Wingdings" pitchFamily="2" charset="2"/>
              <a:buChar char="Ø"/>
            </a:pPr>
            <a:r>
              <a:rPr lang="es-ES" sz="2800" dirty="0" smtClean="0">
                <a:solidFill>
                  <a:schemeClr val="tx1"/>
                </a:solidFill>
              </a:rPr>
              <a:t>Débil Legislación Contra El Delito.</a:t>
            </a:r>
          </a:p>
          <a:p>
            <a:pPr algn="just"/>
            <a:r>
              <a:rPr lang="es-ES" sz="2800" b="1" dirty="0" smtClean="0">
                <a:solidFill>
                  <a:schemeClr val="tx1"/>
                </a:solidFill>
              </a:rPr>
              <a:t>	 	</a:t>
            </a:r>
          </a:p>
          <a:p>
            <a:pPr algn="just"/>
            <a:endParaRPr lang="es-ES" sz="1800" b="1" dirty="0" smtClean="0">
              <a:solidFill>
                <a:schemeClr val="tx1"/>
              </a:solidFill>
            </a:endParaRPr>
          </a:p>
        </p:txBody>
      </p:sp>
    </p:spTree>
    <p:extLst>
      <p:ext uri="{BB962C8B-B14F-4D97-AF65-F5344CB8AC3E}">
        <p14:creationId xmlns="" xmlns:p14="http://schemas.microsoft.com/office/powerpoint/2010/main" val="3518436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241300" y="660401"/>
            <a:ext cx="7772400" cy="507999"/>
          </a:xfrm>
        </p:spPr>
        <p:txBody>
          <a:bodyPr>
            <a:normAutofit/>
          </a:bodyPr>
          <a:lstStyle/>
          <a:p>
            <a:pPr algn="just"/>
            <a:r>
              <a:rPr lang="es-ES" sz="2400" b="1" i="1" dirty="0" smtClean="0"/>
              <a:t>I. Situación de los Niños en Colombia.</a:t>
            </a:r>
            <a:endParaRPr lang="es-ES" sz="2400" b="1" dirty="0"/>
          </a:p>
        </p:txBody>
      </p:sp>
      <p:sp>
        <p:nvSpPr>
          <p:cNvPr id="3" name="Subtítulo 2"/>
          <p:cNvSpPr>
            <a:spLocks noGrp="1"/>
          </p:cNvSpPr>
          <p:nvPr>
            <p:ph type="subTitle" idx="1"/>
          </p:nvPr>
        </p:nvSpPr>
        <p:spPr>
          <a:xfrm>
            <a:off x="520700" y="1358900"/>
            <a:ext cx="6667500" cy="4508500"/>
          </a:xfrm>
        </p:spPr>
        <p:txBody>
          <a:bodyPr>
            <a:normAutofit fontScale="77500" lnSpcReduction="20000"/>
          </a:bodyPr>
          <a:lstStyle/>
          <a:p>
            <a:pPr algn="just">
              <a:spcBef>
                <a:spcPts val="0"/>
              </a:spcBef>
            </a:pPr>
            <a:r>
              <a:rPr lang="es-ES" sz="2800" b="1" dirty="0" smtClean="0">
                <a:solidFill>
                  <a:schemeClr val="tx1"/>
                </a:solidFill>
              </a:rPr>
              <a:t>Principales Problemas que afectan a los niños en Colombia:</a:t>
            </a:r>
          </a:p>
          <a:p>
            <a:pPr algn="just">
              <a:spcBef>
                <a:spcPts val="0"/>
              </a:spcBef>
              <a:buFont typeface="Calibri" pitchFamily="34" charset="0"/>
              <a:buChar char="⁻"/>
            </a:pPr>
            <a:endParaRPr lang="es-ES" sz="1300" b="1" dirty="0" smtClean="0">
              <a:solidFill>
                <a:schemeClr val="tx1"/>
              </a:solidFill>
            </a:endParaRPr>
          </a:p>
          <a:p>
            <a:pPr algn="just">
              <a:spcBef>
                <a:spcPts val="0"/>
              </a:spcBef>
              <a:buFontTx/>
              <a:buChar char="-"/>
            </a:pPr>
            <a:r>
              <a:rPr lang="es-ES" sz="2800" b="1" dirty="0" smtClean="0">
                <a:solidFill>
                  <a:srgbClr val="FF0000"/>
                </a:solidFill>
              </a:rPr>
              <a:t>Explotación Sexual.</a:t>
            </a:r>
          </a:p>
          <a:p>
            <a:pPr algn="just">
              <a:spcBef>
                <a:spcPts val="0"/>
              </a:spcBef>
            </a:pPr>
            <a:endParaRPr lang="es-ES" sz="1300" b="1" dirty="0" smtClean="0">
              <a:solidFill>
                <a:schemeClr val="tx1"/>
              </a:solidFill>
            </a:endParaRPr>
          </a:p>
          <a:p>
            <a:pPr algn="just">
              <a:spcBef>
                <a:spcPts val="0"/>
              </a:spcBef>
            </a:pPr>
            <a:r>
              <a:rPr lang="es-ES" sz="2800" b="1" dirty="0" smtClean="0">
                <a:solidFill>
                  <a:schemeClr val="tx1"/>
                </a:solidFill>
              </a:rPr>
              <a:t>Consecuencias:</a:t>
            </a:r>
          </a:p>
          <a:p>
            <a:pPr algn="just"/>
            <a:endParaRPr lang="es-ES" sz="1300" b="1" dirty="0" smtClean="0">
              <a:solidFill>
                <a:schemeClr val="tx1"/>
              </a:solidFill>
            </a:endParaRPr>
          </a:p>
          <a:p>
            <a:pPr algn="just">
              <a:buFont typeface="Wingdings" pitchFamily="2" charset="2"/>
              <a:buChar char="Ø"/>
            </a:pPr>
            <a:r>
              <a:rPr lang="es-ES" sz="2800" dirty="0" smtClean="0">
                <a:solidFill>
                  <a:schemeClr val="tx1"/>
                </a:solidFill>
              </a:rPr>
              <a:t>Traumas Físicos y Emocionales.</a:t>
            </a:r>
          </a:p>
          <a:p>
            <a:pPr algn="just">
              <a:buFont typeface="Wingdings" pitchFamily="2" charset="2"/>
              <a:buChar char="Ø"/>
            </a:pPr>
            <a:r>
              <a:rPr lang="es-ES" sz="2800" dirty="0" smtClean="0">
                <a:solidFill>
                  <a:schemeClr val="tx1"/>
                </a:solidFill>
              </a:rPr>
              <a:t>Vulnerables a Manipulación.</a:t>
            </a:r>
          </a:p>
          <a:p>
            <a:pPr algn="just">
              <a:buFont typeface="Wingdings" pitchFamily="2" charset="2"/>
              <a:buChar char="Ø"/>
            </a:pPr>
            <a:r>
              <a:rPr lang="es-ES" sz="2800" dirty="0" smtClean="0">
                <a:solidFill>
                  <a:schemeClr val="tx1"/>
                </a:solidFill>
              </a:rPr>
              <a:t>Actos Indeseados.</a:t>
            </a:r>
          </a:p>
          <a:p>
            <a:pPr algn="just">
              <a:buFont typeface="Wingdings" pitchFamily="2" charset="2"/>
              <a:buChar char="Ø"/>
            </a:pPr>
            <a:r>
              <a:rPr lang="es-ES" sz="2800" dirty="0" smtClean="0">
                <a:solidFill>
                  <a:schemeClr val="tx1"/>
                </a:solidFill>
              </a:rPr>
              <a:t> Pérdida de Confianza.</a:t>
            </a:r>
          </a:p>
          <a:p>
            <a:pPr algn="just">
              <a:buFont typeface="Wingdings" pitchFamily="2" charset="2"/>
              <a:buChar char="Ø"/>
            </a:pPr>
            <a:r>
              <a:rPr lang="es-ES" sz="2800" dirty="0" smtClean="0">
                <a:solidFill>
                  <a:schemeClr val="tx1"/>
                </a:solidFill>
              </a:rPr>
              <a:t> Impacto Negativo en el Estado Físico.</a:t>
            </a:r>
          </a:p>
          <a:p>
            <a:pPr algn="just">
              <a:buFont typeface="Wingdings" pitchFamily="2" charset="2"/>
              <a:buChar char="Ø"/>
            </a:pPr>
            <a:r>
              <a:rPr lang="es-ES" sz="2800" dirty="0" smtClean="0">
                <a:solidFill>
                  <a:schemeClr val="tx1"/>
                </a:solidFill>
              </a:rPr>
              <a:t> Enfermedades de Transmisión Sexual y Virus del SIDA.</a:t>
            </a:r>
          </a:p>
          <a:p>
            <a:pPr algn="just">
              <a:buFont typeface="Wingdings" pitchFamily="2" charset="2"/>
              <a:buChar char="Ø"/>
            </a:pPr>
            <a:r>
              <a:rPr lang="es-ES" sz="2800" dirty="0" smtClean="0">
                <a:solidFill>
                  <a:schemeClr val="tx1"/>
                </a:solidFill>
              </a:rPr>
              <a:t> Embarazo  Temprano.</a:t>
            </a:r>
          </a:p>
        </p:txBody>
      </p:sp>
    </p:spTree>
    <p:extLst>
      <p:ext uri="{BB962C8B-B14F-4D97-AF65-F5344CB8AC3E}">
        <p14:creationId xmlns="" xmlns:p14="http://schemas.microsoft.com/office/powerpoint/2010/main" val="3518436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241300" y="660401"/>
            <a:ext cx="7772400" cy="507999"/>
          </a:xfrm>
        </p:spPr>
        <p:txBody>
          <a:bodyPr>
            <a:normAutofit/>
          </a:bodyPr>
          <a:lstStyle/>
          <a:p>
            <a:pPr algn="just"/>
            <a:r>
              <a:rPr lang="es-ES" sz="2400" b="1" i="1" dirty="0" smtClean="0"/>
              <a:t>I. Situación de los Niños en Colombia.</a:t>
            </a:r>
            <a:endParaRPr lang="es-ES" sz="2400" b="1" dirty="0"/>
          </a:p>
        </p:txBody>
      </p:sp>
      <p:sp>
        <p:nvSpPr>
          <p:cNvPr id="3" name="Subtítulo 2"/>
          <p:cNvSpPr>
            <a:spLocks noGrp="1"/>
          </p:cNvSpPr>
          <p:nvPr>
            <p:ph type="subTitle" idx="1"/>
          </p:nvPr>
        </p:nvSpPr>
        <p:spPr>
          <a:xfrm>
            <a:off x="520700" y="1358900"/>
            <a:ext cx="6667500" cy="4508500"/>
          </a:xfrm>
        </p:spPr>
        <p:txBody>
          <a:bodyPr>
            <a:normAutofit/>
          </a:bodyPr>
          <a:lstStyle/>
          <a:p>
            <a:pPr algn="just">
              <a:spcBef>
                <a:spcPts val="0"/>
              </a:spcBef>
            </a:pPr>
            <a:r>
              <a:rPr lang="es-ES" sz="2800" b="1" dirty="0" smtClean="0">
                <a:solidFill>
                  <a:schemeClr val="tx1"/>
                </a:solidFill>
              </a:rPr>
              <a:t>¿Qué es la Explotación Sexual Comercial de Niños, Niñas y Adolecentes – ESCNNA?</a:t>
            </a:r>
          </a:p>
          <a:p>
            <a:pPr algn="just">
              <a:spcBef>
                <a:spcPts val="0"/>
              </a:spcBef>
              <a:buFont typeface="Calibri" pitchFamily="34" charset="0"/>
              <a:buChar char="⁻"/>
            </a:pPr>
            <a:endParaRPr lang="es-ES" sz="1300" b="1" dirty="0" smtClean="0">
              <a:solidFill>
                <a:schemeClr val="tx1"/>
              </a:solidFill>
            </a:endParaRPr>
          </a:p>
          <a:p>
            <a:pPr algn="just">
              <a:spcBef>
                <a:spcPts val="0"/>
              </a:spcBef>
              <a:buFontTx/>
              <a:buChar char="-"/>
            </a:pPr>
            <a:r>
              <a:rPr lang="es-ES" sz="2400" dirty="0" smtClean="0">
                <a:solidFill>
                  <a:schemeClr val="tx1"/>
                </a:solidFill>
              </a:rPr>
              <a:t> </a:t>
            </a:r>
            <a:r>
              <a:rPr lang="es-CO" sz="2000" dirty="0" smtClean="0">
                <a:solidFill>
                  <a:schemeClr val="tx1"/>
                </a:solidFill>
              </a:rPr>
              <a:t>Es una violación de los derechos fundamentales de la niñez y es considerada por la legislación colombiana como un delito, en el cual una o más personas denominadas proxenetas, utilizan a hombres o mujeres menores de 18 años (denominadas víctimas), para realizar actividades sexuales, eróticas o de pornografía con el objeto de satisfacer los intereses o deseos de un tercero (denominado abusador) a cambio de un pago o promesa de pago, el cual puede ser en efectivo, en especie o en cualquier otro tipo de participación económica para la víctima y/o el proxeneta. </a:t>
            </a:r>
            <a:endParaRPr lang="es-ES" sz="2000" dirty="0" smtClean="0">
              <a:solidFill>
                <a:schemeClr val="tx1"/>
              </a:solidFill>
            </a:endParaRPr>
          </a:p>
        </p:txBody>
      </p:sp>
    </p:spTree>
    <p:extLst>
      <p:ext uri="{BB962C8B-B14F-4D97-AF65-F5344CB8AC3E}">
        <p14:creationId xmlns="" xmlns:p14="http://schemas.microsoft.com/office/powerpoint/2010/main" val="3518436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241300" y="660401"/>
            <a:ext cx="7772400" cy="507999"/>
          </a:xfrm>
        </p:spPr>
        <p:txBody>
          <a:bodyPr>
            <a:normAutofit/>
          </a:bodyPr>
          <a:lstStyle/>
          <a:p>
            <a:pPr algn="just"/>
            <a:r>
              <a:rPr lang="es-ES" sz="2400" b="1" i="1" dirty="0" smtClean="0"/>
              <a:t>I. Situación de los Niños en Colombia.</a:t>
            </a:r>
            <a:endParaRPr lang="es-ES" sz="2400" b="1" dirty="0"/>
          </a:p>
        </p:txBody>
      </p:sp>
      <p:sp>
        <p:nvSpPr>
          <p:cNvPr id="3" name="Subtítulo 2"/>
          <p:cNvSpPr>
            <a:spLocks noGrp="1"/>
          </p:cNvSpPr>
          <p:nvPr>
            <p:ph type="subTitle" idx="1"/>
          </p:nvPr>
        </p:nvSpPr>
        <p:spPr>
          <a:xfrm>
            <a:off x="520700" y="1168400"/>
            <a:ext cx="6667500" cy="4508500"/>
          </a:xfrm>
        </p:spPr>
        <p:txBody>
          <a:bodyPr>
            <a:normAutofit/>
          </a:bodyPr>
          <a:lstStyle/>
          <a:p>
            <a:pPr algn="just">
              <a:spcBef>
                <a:spcPts val="0"/>
              </a:spcBef>
            </a:pPr>
            <a:r>
              <a:rPr lang="es-ES" sz="2800" b="1" dirty="0" smtClean="0">
                <a:solidFill>
                  <a:schemeClr val="tx1"/>
                </a:solidFill>
              </a:rPr>
              <a:t>La ESCNNA asociada a Viajes y Turismo.</a:t>
            </a:r>
          </a:p>
          <a:p>
            <a:pPr algn="just">
              <a:spcBef>
                <a:spcPts val="0"/>
              </a:spcBef>
            </a:pPr>
            <a:endParaRPr lang="es-ES" sz="2800" b="1" dirty="0" smtClean="0">
              <a:solidFill>
                <a:schemeClr val="tx1"/>
              </a:solidFill>
            </a:endParaRPr>
          </a:p>
          <a:p>
            <a:pPr algn="just">
              <a:spcBef>
                <a:spcPts val="0"/>
              </a:spcBef>
              <a:buFont typeface="Calibri" pitchFamily="34" charset="0"/>
              <a:buChar char="⁻"/>
            </a:pPr>
            <a:endParaRPr lang="es-ES" sz="1300" b="1" dirty="0" smtClean="0">
              <a:solidFill>
                <a:schemeClr val="tx1"/>
              </a:solidFill>
            </a:endParaRPr>
          </a:p>
        </p:txBody>
      </p:sp>
      <p:pic>
        <p:nvPicPr>
          <p:cNvPr id="2050" name="Picture 2"/>
          <p:cNvPicPr>
            <a:picLocks noChangeAspect="1" noChangeArrowheads="1"/>
          </p:cNvPicPr>
          <p:nvPr/>
        </p:nvPicPr>
        <p:blipFill>
          <a:blip r:embed="rId3"/>
          <a:srcRect/>
          <a:stretch>
            <a:fillRect/>
          </a:stretch>
        </p:blipFill>
        <p:spPr bwMode="auto">
          <a:xfrm>
            <a:off x="1793875" y="1706563"/>
            <a:ext cx="4949826" cy="3677413"/>
          </a:xfrm>
          <a:prstGeom prst="rect">
            <a:avLst/>
          </a:prstGeom>
          <a:noFill/>
          <a:ln w="9525">
            <a:noFill/>
            <a:miter lim="800000"/>
            <a:headEnd/>
            <a:tailEnd/>
          </a:ln>
          <a:effectLst/>
        </p:spPr>
      </p:pic>
      <p:sp>
        <p:nvSpPr>
          <p:cNvPr id="5" name="4 CuadroTexto"/>
          <p:cNvSpPr txBox="1"/>
          <p:nvPr/>
        </p:nvSpPr>
        <p:spPr>
          <a:xfrm>
            <a:off x="269875" y="4854545"/>
            <a:ext cx="1016000" cy="400110"/>
          </a:xfrm>
          <a:prstGeom prst="rect">
            <a:avLst/>
          </a:prstGeom>
          <a:noFill/>
        </p:spPr>
        <p:txBody>
          <a:bodyPr wrap="square" rtlCol="0">
            <a:spAutoFit/>
          </a:bodyPr>
          <a:lstStyle/>
          <a:p>
            <a:pPr algn="ctr"/>
            <a:r>
              <a:rPr lang="es-CO" sz="2000" b="1" dirty="0" smtClean="0">
                <a:solidFill>
                  <a:srgbClr val="FF0000"/>
                </a:solidFill>
              </a:rPr>
              <a:t>Turista</a:t>
            </a:r>
            <a:endParaRPr lang="es-CO" sz="2000" b="1" dirty="0">
              <a:solidFill>
                <a:srgbClr val="FF0000"/>
              </a:solidFill>
            </a:endParaRPr>
          </a:p>
        </p:txBody>
      </p:sp>
      <p:sp>
        <p:nvSpPr>
          <p:cNvPr id="6" name="5 CuadroTexto"/>
          <p:cNvSpPr txBox="1"/>
          <p:nvPr/>
        </p:nvSpPr>
        <p:spPr>
          <a:xfrm>
            <a:off x="5756274" y="3581400"/>
            <a:ext cx="2257426" cy="1015663"/>
          </a:xfrm>
          <a:prstGeom prst="rect">
            <a:avLst/>
          </a:prstGeom>
          <a:noFill/>
        </p:spPr>
        <p:txBody>
          <a:bodyPr wrap="square" rtlCol="0">
            <a:spAutoFit/>
          </a:bodyPr>
          <a:lstStyle/>
          <a:p>
            <a:pPr algn="ctr"/>
            <a:r>
              <a:rPr lang="es-CO" sz="2000" b="1" dirty="0" smtClean="0">
                <a:solidFill>
                  <a:srgbClr val="FF0000"/>
                </a:solidFill>
              </a:rPr>
              <a:t>Hoteles y/o Alojamientos Turísticos</a:t>
            </a:r>
            <a:endParaRPr lang="es-CO" sz="2000" b="1" dirty="0">
              <a:solidFill>
                <a:srgbClr val="FF0000"/>
              </a:solidFill>
            </a:endParaRPr>
          </a:p>
        </p:txBody>
      </p:sp>
      <p:cxnSp>
        <p:nvCxnSpPr>
          <p:cNvPr id="8" name="7 Conector recto"/>
          <p:cNvCxnSpPr/>
          <p:nvPr/>
        </p:nvCxnSpPr>
        <p:spPr>
          <a:xfrm>
            <a:off x="1184275" y="5054600"/>
            <a:ext cx="746125" cy="1588"/>
          </a:xfrm>
          <a:prstGeom prst="line">
            <a:avLst/>
          </a:prstGeom>
          <a:ln w="571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 name="12 Conector recto"/>
          <p:cNvCxnSpPr/>
          <p:nvPr/>
        </p:nvCxnSpPr>
        <p:spPr>
          <a:xfrm>
            <a:off x="6743701" y="5053012"/>
            <a:ext cx="444499" cy="1588"/>
          </a:xfrm>
          <a:prstGeom prst="line">
            <a:avLst/>
          </a:prstGeom>
          <a:ln w="571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5" name="14 Conector recto"/>
          <p:cNvCxnSpPr/>
          <p:nvPr/>
        </p:nvCxnSpPr>
        <p:spPr>
          <a:xfrm rot="16200000" flipH="1">
            <a:off x="6945938" y="4837737"/>
            <a:ext cx="481347" cy="1"/>
          </a:xfrm>
          <a:prstGeom prst="line">
            <a:avLst/>
          </a:prstGeom>
          <a:ln w="57150">
            <a:solidFill>
              <a:schemeClr val="tx1"/>
            </a:solidFill>
          </a:ln>
        </p:spPr>
        <p:style>
          <a:lnRef idx="2">
            <a:schemeClr val="accent1"/>
          </a:lnRef>
          <a:fillRef idx="0">
            <a:schemeClr val="accent1"/>
          </a:fillRef>
          <a:effectRef idx="1">
            <a:schemeClr val="accent1"/>
          </a:effectRef>
          <a:fontRef idx="minor">
            <a:schemeClr val="tx1"/>
          </a:fontRef>
        </p:style>
      </p:cxnSp>
      <p:sp>
        <p:nvSpPr>
          <p:cNvPr id="19" name="18 CuadroTexto"/>
          <p:cNvSpPr txBox="1"/>
          <p:nvPr/>
        </p:nvSpPr>
        <p:spPr>
          <a:xfrm>
            <a:off x="3343274" y="5366454"/>
            <a:ext cx="1216025" cy="400110"/>
          </a:xfrm>
          <a:prstGeom prst="rect">
            <a:avLst/>
          </a:prstGeom>
          <a:noFill/>
        </p:spPr>
        <p:txBody>
          <a:bodyPr wrap="square" rtlCol="0">
            <a:spAutoFit/>
          </a:bodyPr>
          <a:lstStyle/>
          <a:p>
            <a:pPr algn="ctr"/>
            <a:r>
              <a:rPr lang="es-CO" sz="2000" b="1" dirty="0" smtClean="0">
                <a:solidFill>
                  <a:srgbClr val="FF0000"/>
                </a:solidFill>
              </a:rPr>
              <a:t>TURISMO</a:t>
            </a:r>
            <a:endParaRPr lang="es-CO" sz="2000" b="1" dirty="0">
              <a:solidFill>
                <a:srgbClr val="FF0000"/>
              </a:solidFill>
            </a:endParaRPr>
          </a:p>
        </p:txBody>
      </p:sp>
      <p:cxnSp>
        <p:nvCxnSpPr>
          <p:cNvPr id="20" name="19 Conector recto"/>
          <p:cNvCxnSpPr/>
          <p:nvPr/>
        </p:nvCxnSpPr>
        <p:spPr>
          <a:xfrm>
            <a:off x="4540237" y="5561806"/>
            <a:ext cx="2646374" cy="1588"/>
          </a:xfrm>
          <a:prstGeom prst="line">
            <a:avLst/>
          </a:prstGeom>
          <a:ln w="571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20 Conector recto"/>
          <p:cNvCxnSpPr/>
          <p:nvPr/>
        </p:nvCxnSpPr>
        <p:spPr>
          <a:xfrm rot="5400000">
            <a:off x="6930634" y="5312167"/>
            <a:ext cx="519906" cy="4773"/>
          </a:xfrm>
          <a:prstGeom prst="line">
            <a:avLst/>
          </a:prstGeom>
          <a:ln w="571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3" name="32 Conector recto"/>
          <p:cNvCxnSpPr/>
          <p:nvPr/>
        </p:nvCxnSpPr>
        <p:spPr>
          <a:xfrm rot="5400000">
            <a:off x="1352549" y="5302250"/>
            <a:ext cx="520700" cy="1588"/>
          </a:xfrm>
          <a:prstGeom prst="line">
            <a:avLst/>
          </a:prstGeom>
          <a:ln w="571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5" name="34 Conector recto"/>
          <p:cNvCxnSpPr/>
          <p:nvPr/>
        </p:nvCxnSpPr>
        <p:spPr>
          <a:xfrm>
            <a:off x="1586705" y="5563394"/>
            <a:ext cx="1731169" cy="3115"/>
          </a:xfrm>
          <a:prstGeom prst="line">
            <a:avLst/>
          </a:prstGeom>
          <a:ln w="571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351843600"/>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3344</TotalTime>
  <Words>1099</Words>
  <Application>Microsoft Macintosh PowerPoint</Application>
  <PresentationFormat>Presentación en pantalla (4:3)</PresentationFormat>
  <Paragraphs>136</Paragraphs>
  <Slides>16</Slides>
  <Notes>0</Notes>
  <HiddenSlides>0</HiddenSlides>
  <MMClips>0</MMClips>
  <ScaleCrop>false</ScaleCrop>
  <HeadingPairs>
    <vt:vector size="4" baseType="variant">
      <vt:variant>
        <vt:lpstr>Tema</vt:lpstr>
      </vt:variant>
      <vt:variant>
        <vt:i4>1</vt:i4>
      </vt:variant>
      <vt:variant>
        <vt:lpstr>Títulos de diapositiva</vt:lpstr>
      </vt:variant>
      <vt:variant>
        <vt:i4>16</vt:i4>
      </vt:variant>
    </vt:vector>
  </HeadingPairs>
  <TitlesOfParts>
    <vt:vector size="17" baseType="lpstr">
      <vt:lpstr>Tema de Office</vt:lpstr>
      <vt:lpstr> “¿Cómo desde el Instituto de Turismo del Meta se trabaja por la protección de los derechos de los niños?</vt:lpstr>
      <vt:lpstr>“¿Cómo desde el Instituto de Turismo del Meta se trabaja por la protección de los derechos de los niños?</vt:lpstr>
      <vt:lpstr>I. Situación de los Niños en Colombia.</vt:lpstr>
      <vt:lpstr>I. Situación de los Niños en Colombia.</vt:lpstr>
      <vt:lpstr>I. Situación de los Niños en Colombia.</vt:lpstr>
      <vt:lpstr>I. Situación de los Niños en Colombia.</vt:lpstr>
      <vt:lpstr>I. Situación de los Niños en Colombia.</vt:lpstr>
      <vt:lpstr>I. Situación de los Niños en Colombia.</vt:lpstr>
      <vt:lpstr>I. Situación de los Niños en Colombia.</vt:lpstr>
      <vt:lpstr>I. Situación de los Niños en Colombia.</vt:lpstr>
      <vt:lpstr>I. Situación de los Niños en Colombia.</vt:lpstr>
      <vt:lpstr>I. Situación de los Niños en Colombia.</vt:lpstr>
      <vt:lpstr>I. Situación de los Niños en Colombia.</vt:lpstr>
      <vt:lpstr>I. Situación de los Niños en Colombia.</vt:lpstr>
      <vt:lpstr>I. Situación de los Niños en Colombia.</vt:lpstr>
      <vt:lpstr>I. Situación de los Niños en Colombia.</vt:lpstr>
    </vt:vector>
  </TitlesOfParts>
  <Company>Instituto de Turismo del Meta</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Liliana Garcia</dc:creator>
  <cp:lastModifiedBy>NATALIA ARDILA</cp:lastModifiedBy>
  <cp:revision>144</cp:revision>
  <dcterms:created xsi:type="dcterms:W3CDTF">2016-03-28T16:50:02Z</dcterms:created>
  <dcterms:modified xsi:type="dcterms:W3CDTF">2016-06-07T14:38:07Z</dcterms:modified>
</cp:coreProperties>
</file>